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8"/>
  </p:notesMasterIdLst>
  <p:sldIdLst>
    <p:sldId id="256" r:id="rId2"/>
    <p:sldId id="267" r:id="rId3"/>
    <p:sldId id="258" r:id="rId4"/>
    <p:sldId id="330" r:id="rId5"/>
    <p:sldId id="331" r:id="rId6"/>
    <p:sldId id="295" r:id="rId7"/>
    <p:sldId id="339" r:id="rId8"/>
    <p:sldId id="264" r:id="rId9"/>
    <p:sldId id="285" r:id="rId10"/>
    <p:sldId id="301" r:id="rId11"/>
    <p:sldId id="332" r:id="rId12"/>
    <p:sldId id="333" r:id="rId13"/>
    <p:sldId id="302" r:id="rId14"/>
    <p:sldId id="276" r:id="rId15"/>
    <p:sldId id="277" r:id="rId16"/>
    <p:sldId id="307" r:id="rId17"/>
    <p:sldId id="340" r:id="rId18"/>
    <p:sldId id="308" r:id="rId19"/>
    <p:sldId id="334" r:id="rId20"/>
    <p:sldId id="335" r:id="rId21"/>
    <p:sldId id="314" r:id="rId22"/>
    <p:sldId id="315" r:id="rId23"/>
    <p:sldId id="336" r:id="rId24"/>
    <p:sldId id="337" r:id="rId25"/>
    <p:sldId id="324" r:id="rId26"/>
    <p:sldId id="288" r:id="rId27"/>
  </p:sldIdLst>
  <p:sldSz cx="12192000" cy="6858000"/>
  <p:notesSz cx="6858000" cy="9144000"/>
  <p:embeddedFontLst>
    <p:embeddedFont>
      <p:font typeface="나눔바른고딕" panose="020B0600000101010101" charset="-127"/>
      <p:regular r:id="rId29"/>
      <p:bold r:id="rId30"/>
    </p:embeddedFont>
    <p:embeddedFont>
      <p:font typeface="나눔스퀘어라운드 Bold" panose="020B0600000101010101" charset="-127"/>
      <p:bold r:id="rId31"/>
    </p:embeddedFont>
    <p:embeddedFont>
      <p:font typeface="맑은 고딕" panose="020B0503020000020004" pitchFamily="50" charset="-127"/>
      <p:regular r:id="rId32"/>
      <p:bold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3D68"/>
    <a:srgbClr val="7496D2"/>
    <a:srgbClr val="1790C5"/>
    <a:srgbClr val="34A7BA"/>
    <a:srgbClr val="28599C"/>
    <a:srgbClr val="A7E3D9"/>
    <a:srgbClr val="39B586"/>
    <a:srgbClr val="99CCFF"/>
    <a:srgbClr val="0070C0"/>
    <a:srgbClr val="7BD7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17" autoAdjust="0"/>
    <p:restoredTop sz="90958" autoAdjust="0"/>
  </p:normalViewPr>
  <p:slideViewPr>
    <p:cSldViewPr snapToGrid="0">
      <p:cViewPr varScale="1">
        <p:scale>
          <a:sx n="100" d="100"/>
          <a:sy n="100" d="100"/>
        </p:scale>
        <p:origin x="133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e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73A47D-58C9-4509-91A3-A4C8F8B81CF8}" type="datetimeFigureOut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73F1F1-22E9-4A6A-B679-67C788A13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947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3F1F1-22E9-4A6A-B679-67C788A1352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63771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64f105c328_7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7" name="Google Shape;167;g64f105c328_7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60043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64f105c328_7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7" name="Google Shape;167;g64f105c328_7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960713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64f105c328_7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7" name="Google Shape;167;g64f105c328_7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164021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64f105c328_7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7" name="Google Shape;167;g64f105c328_7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657954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6324262e2e_5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g6324262e2e_5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324262e2e_7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g6324262e2e_7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324262e2e_7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g6324262e2e_7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748180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324262e2e_7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g6324262e2e_7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737402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324262e2e_7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g6324262e2e_7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836342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324262e2e_7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g6324262e2e_7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87860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324262e2e_7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g6324262e2e_7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451936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6324262e2e_5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g6324262e2e_5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860146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324262e2e_7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g6324262e2e_7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17682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324262e2e_7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g6324262e2e_7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602649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324262e2e_7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g6324262e2e_7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492251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324262e2e_7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g6324262e2e_7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6599844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3F1F1-22E9-4A6A-B679-67C788A1352A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26717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64f105c328_7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7" name="Google Shape;167;g64f105c328_7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873840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6324262e2e_7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9" name="Google Shape;209;g6324262e2e_7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520278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6324262e2e_7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9" name="Google Shape;209;g6324262e2e_7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520278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6324262e2e_7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9" name="Google Shape;209;g6324262e2e_7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57270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6324262e2e_5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g6324262e2e_5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64f105c328_7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7" name="Google Shape;167;g64f105c328_7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67358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504E09-069E-46F8-AF6E-A815D392BE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8A48858-7B33-4723-A9C4-C7FABAFF7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055ACF-681A-47E7-8EDC-C1434DD8B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EF3A2-7486-4D88-9852-8A35359CDC1D}" type="datetime1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EFA61A-D2D8-48C5-A71A-7BB96DDA9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058FB8-B567-45E3-8954-E93615211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BB2B5-D120-49A8-824F-3F9D6329F4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1465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3B8FD5-32EA-453D-8A14-73897F508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5904602-A905-410F-B795-7A7A928F8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E6BFA6-06B2-4A76-8CB2-12993192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D052B-FC21-49BF-8567-354E584230CB}" type="datetime1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8FD324-BA4F-4538-BF92-7A18253FA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79FEFF-685C-4825-B66F-9C4416467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BB2B5-D120-49A8-824F-3F9D6329F4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5879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15E766E-3FE8-4D34-BE48-FF8BCB2267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D72B5F-7EB7-49BD-83C1-6735743B2A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745A72-4F4C-4503-9C66-859A54D23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D78AF-80EE-4111-8596-B5036B0CCA5D}" type="datetime1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0ABBC9-8A66-4FC0-8820-9F3D250BD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9FE5AC-A66E-46FE-BD4F-F36E111B2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BB2B5-D120-49A8-824F-3F9D6329F4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3591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6F1F31-E4D9-43A1-9AFB-008049963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FD0389B-A01D-474D-9477-70ADD8B3B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354102-0243-4C79-9D5A-EFC09290E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69641-6F9D-4413-AA7E-0516F1631341}" type="datetime1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8E28B1-27FD-4FB0-AF5F-2AE6A042F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3BCF10-1ADA-4FBE-A21E-9A6BCA0DC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5425" y="650240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40FBB2B5-D120-49A8-824F-3F9D6329F4B7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63AD13-C602-43D9-A099-F184C59E10A6}"/>
              </a:ext>
            </a:extLst>
          </p:cNvPr>
          <p:cNvSpPr txBox="1"/>
          <p:nvPr userDrawn="1"/>
        </p:nvSpPr>
        <p:spPr>
          <a:xfrm>
            <a:off x="11734800" y="653655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/25</a:t>
            </a:r>
          </a:p>
        </p:txBody>
      </p:sp>
    </p:spTree>
    <p:extLst>
      <p:ext uri="{BB962C8B-B14F-4D97-AF65-F5344CB8AC3E}">
        <p14:creationId xmlns:p14="http://schemas.microsoft.com/office/powerpoint/2010/main" val="3693073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392F51-8297-4EDB-A137-5C01CEE58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44F980-89F9-4AE1-93CA-6213850A0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BEC859-EB3C-4F86-A011-1602580EB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105C4-63AD-4383-A967-42A92BEB5CC6}" type="datetime1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AEE0B9-265E-4E51-8977-D88DB8873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C359F6-CAEA-4933-A448-69F94C2B7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BB2B5-D120-49A8-824F-3F9D6329F4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4422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A8D2C2-DA43-4810-A685-FEC559AE1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A0AF0A-033E-4325-86DF-8771A644C4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BB5085-70A3-4B8A-A859-B937BCC024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9171D4-2EE0-425A-AAA4-28A62B14F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250EC-8F7E-4AFD-BEB6-A2A004488C73}" type="datetime1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039A5A-EDC7-4FE5-9536-184599AF8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F8F14D-FB53-4594-B082-68F660AE7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BB2B5-D120-49A8-824F-3F9D6329F4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9960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46E9A2-D5E5-441A-8C40-BA360596C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8C3C99-4DAA-45B8-B2E3-F37E47C1C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E184422-2799-48C0-A9EA-B9C2D73E22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9CC0E48-FEE0-4EAB-96BD-7F2470725A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FFC0C9E-46D9-46E8-BB25-3FCB3AD705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CBDABAE-6950-40A1-B094-BBA3A55A9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C2865-1AA5-4978-A485-D5A7CE171FF8}" type="datetime1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B7E59C1-5CAE-4888-9562-790F48A39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03E61D8-1A22-409D-814B-F6ADC3628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BB2B5-D120-49A8-824F-3F9D6329F4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3266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35D39C-2D06-466C-B3F5-7B4F0D233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3BC3FDB-DB13-4CE8-91D7-F1A7BEA0B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4D2F0-78C6-40F0-87D5-09EFB59DC2A2}" type="datetime1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3D0763B-BA5F-47AC-A1AD-90C1E5446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8870DE8-2983-4191-86F4-E97D7B5D0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BB2B5-D120-49A8-824F-3F9D6329F4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8703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3D3B24B-64B2-4B5C-9407-6F47DB661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D1B77-C3A3-476F-BC3C-2EFA8ADFCDD7}" type="datetime1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1B48A2C-184D-41EE-83AE-26701241B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6716445-649C-402A-9BEE-8CFEC1BEE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BB2B5-D120-49A8-824F-3F9D6329F4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988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E57345-1F16-4380-9198-1BE144077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95A51C-637E-40D7-B5A6-77ED5C34C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008699B-4BAA-4F93-B0BA-F5FA7B9364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664210-DCBF-4338-81F7-E6543E926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FCD26-B0E3-44D6-9EB8-B8B7A50A103E}" type="datetime1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567561-D9EA-4FE8-8069-0FAE8698C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126D04-6EE4-4CF8-8910-5CCED0802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BB2B5-D120-49A8-824F-3F9D6329F4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670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2E7F17-D17F-4295-BCF9-59E088B22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A03CDD-3293-4D2A-A9A7-C5C77D3285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2E8304-07CD-444F-BEFC-20EBD3F68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31C5EA4-F28C-4B3E-B2BF-F9A2793E1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96C7E-D13D-4A90-989D-9692079FEB13}" type="datetime1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238F37-670F-45BD-A0D0-880A4BB28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BC2F60B-4DDC-46AC-A772-899232ECD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BB2B5-D120-49A8-824F-3F9D6329F4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9677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281F20B-65D2-4C9C-8D5B-D29E157EC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E12ED6-4070-4F21-875D-4E19DF020D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4ADC29-741E-4BA6-800B-6F7C2C3EE6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4BE539-9541-45DE-9CAB-2CC58EC74931}" type="datetime1">
              <a:rPr lang="ko-KR" altLang="en-US" smtClean="0"/>
              <a:t>2019-12-22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BDEBCA-A6B3-4C00-B996-E9F6B5E5CE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D02E38-2BF6-4398-9262-6361043A3D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FBB2B5-D120-49A8-824F-3F9D6329F4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1260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455B046C-0707-468D-9440-A188944E007D}"/>
              </a:ext>
            </a:extLst>
          </p:cNvPr>
          <p:cNvSpPr/>
          <p:nvPr/>
        </p:nvSpPr>
        <p:spPr>
          <a:xfrm>
            <a:off x="1509311" y="1775098"/>
            <a:ext cx="9173375" cy="707886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lvl="0" algn="ctr"/>
            <a:r>
              <a:rPr lang="ko-KR" altLang="en-US" sz="40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독거노인을 위한 외로움 </a:t>
            </a:r>
            <a:r>
              <a:rPr lang="ko-KR" altLang="en-US" sz="4000" b="1" dirty="0" err="1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알리미</a:t>
            </a:r>
            <a:endParaRPr lang="ko-KR" altLang="en-US" sz="4000" b="1" dirty="0">
              <a:ln/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charset="-127"/>
              <a:ea typeface="나눔스퀘어라운드 Bold" panose="020B0600000101010101" charset="-127"/>
              <a:cs typeface="Malgun Gothic"/>
              <a:sym typeface="Malgun Gothic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719EA1C-AEF7-4E31-A6FA-F2B6E27BE96A}"/>
              </a:ext>
            </a:extLst>
          </p:cNvPr>
          <p:cNvSpPr/>
          <p:nvPr/>
        </p:nvSpPr>
        <p:spPr>
          <a:xfrm>
            <a:off x="4953001" y="3361484"/>
            <a:ext cx="2295524" cy="528182"/>
          </a:xfrm>
          <a:prstGeom prst="rect">
            <a:avLst/>
          </a:prstGeom>
          <a:solidFill>
            <a:srgbClr val="1A3D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부천 </a:t>
            </a:r>
            <a:r>
              <a:rPr lang="en-US" altLang="ko-KR" sz="2000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IoT </a:t>
            </a:r>
            <a:r>
              <a:rPr lang="ko-KR" altLang="en-US" sz="2000" dirty="0" err="1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해커톤</a:t>
            </a:r>
            <a:endParaRPr lang="ko-KR" altLang="en-US" sz="2000" dirty="0">
              <a:solidFill>
                <a:schemeClr val="bg1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E7AE344-04B1-484A-85FC-254A264B5DB5}"/>
              </a:ext>
            </a:extLst>
          </p:cNvPr>
          <p:cNvSpPr/>
          <p:nvPr/>
        </p:nvSpPr>
        <p:spPr>
          <a:xfrm>
            <a:off x="333375" y="323851"/>
            <a:ext cx="11525250" cy="3610380"/>
          </a:xfrm>
          <a:prstGeom prst="rect">
            <a:avLst/>
          </a:prstGeom>
          <a:noFill/>
          <a:ln w="206375">
            <a:solidFill>
              <a:srgbClr val="1A3D6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0B67F6-B7DC-438D-A28D-5496323EE335}"/>
              </a:ext>
            </a:extLst>
          </p:cNvPr>
          <p:cNvSpPr txBox="1"/>
          <p:nvPr/>
        </p:nvSpPr>
        <p:spPr>
          <a:xfrm>
            <a:off x="4505994" y="4812731"/>
            <a:ext cx="32752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US" altLang="ko-KR" sz="2000" dirty="0">
              <a:ln w="0"/>
              <a:solidFill>
                <a:schemeClr val="tx1">
                  <a:lumMod val="65000"/>
                  <a:lumOff val="3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/>
            <a:r>
              <a:rPr lang="ko-KR" altLang="en-US" sz="2000" dirty="0">
                <a:ln w="0"/>
                <a:solidFill>
                  <a:schemeClr val="tx1">
                    <a:lumMod val="65000"/>
                    <a:lumOff val="3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도진우 이동윤 최지훈 이동헌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B7C671-F5F7-4BCE-BC67-5E05217400DB}"/>
              </a:ext>
            </a:extLst>
          </p:cNvPr>
          <p:cNvSpPr txBox="1"/>
          <p:nvPr/>
        </p:nvSpPr>
        <p:spPr>
          <a:xfrm>
            <a:off x="5373221" y="6134039"/>
            <a:ext cx="15696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n w="0"/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2019.12.22</a:t>
            </a:r>
            <a:endParaRPr lang="ko-KR" altLang="en-US" sz="2000" dirty="0">
              <a:ln w="0"/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E4DFF9-C22C-42AF-B308-C03502A0AACF}"/>
              </a:ext>
            </a:extLst>
          </p:cNvPr>
          <p:cNvSpPr txBox="1"/>
          <p:nvPr/>
        </p:nvSpPr>
        <p:spPr>
          <a:xfrm>
            <a:off x="4636735" y="4160050"/>
            <a:ext cx="30499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1A3D68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Team </a:t>
            </a:r>
            <a:r>
              <a:rPr lang="ko-KR" altLang="en-US" sz="3200" dirty="0">
                <a:solidFill>
                  <a:srgbClr val="1A3D68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깡통코딩</a:t>
            </a:r>
            <a:r>
              <a:rPr lang="en-US" altLang="ko-KR" sz="3200" dirty="0">
                <a:solidFill>
                  <a:srgbClr val="1A3D68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endParaRPr lang="ko-KR" altLang="en-US" sz="3200" dirty="0">
              <a:solidFill>
                <a:srgbClr val="1A3D68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6040527-E2D5-468A-9980-B10BD490D598}"/>
              </a:ext>
            </a:extLst>
          </p:cNvPr>
          <p:cNvCxnSpPr>
            <a:cxnSpLocks/>
          </p:cNvCxnSpPr>
          <p:nvPr/>
        </p:nvCxnSpPr>
        <p:spPr>
          <a:xfrm>
            <a:off x="4728342" y="4744825"/>
            <a:ext cx="2735316" cy="0"/>
          </a:xfrm>
          <a:prstGeom prst="line">
            <a:avLst/>
          </a:prstGeom>
          <a:ln w="28575">
            <a:solidFill>
              <a:srgbClr val="213B69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720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07343A21-D561-438E-8046-9497702DC571}"/>
              </a:ext>
            </a:extLst>
          </p:cNvPr>
          <p:cNvSpPr txBox="1"/>
          <p:nvPr/>
        </p:nvSpPr>
        <p:spPr>
          <a:xfrm>
            <a:off x="-1" y="411836"/>
            <a:ext cx="43255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2. </a:t>
            </a:r>
            <a:r>
              <a:rPr lang="ko-KR" altLang="en-US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추진 내용과 범위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E3D7933-4422-4B16-ACFD-131470D5E912}"/>
              </a:ext>
            </a:extLst>
          </p:cNvPr>
          <p:cNvSpPr txBox="1"/>
          <p:nvPr/>
        </p:nvSpPr>
        <p:spPr>
          <a:xfrm>
            <a:off x="916579" y="1682150"/>
            <a:ext cx="100756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Raspberry Pi 3B 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사용</a:t>
            </a: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지문인식 모듈 사용</a:t>
            </a: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255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개의 지문 등록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/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삭제 기능</a:t>
            </a: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등록된 지문을 인식시키면 </a:t>
            </a:r>
            <a:r>
              <a:rPr lang="ko-KR" altLang="en-US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서보모터가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움직이도록 </a:t>
            </a:r>
            <a:r>
              <a:rPr lang="ko-KR" altLang="en-US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도어락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구현</a:t>
            </a: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0E53034-572B-4A61-B52D-1062B9063F63}"/>
              </a:ext>
            </a:extLst>
          </p:cNvPr>
          <p:cNvSpPr txBox="1"/>
          <p:nvPr/>
        </p:nvSpPr>
        <p:spPr>
          <a:xfrm>
            <a:off x="638600" y="1282040"/>
            <a:ext cx="91928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세부 추진내용 및 범위 </a:t>
            </a:r>
            <a:r>
              <a:rPr lang="en-US" altLang="ko-KR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– </a:t>
            </a: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지문인식 </a:t>
            </a:r>
            <a:r>
              <a:rPr lang="ko-KR" altLang="en-US" sz="2000" b="1" dirty="0" err="1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도어락</a:t>
            </a: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IoT</a:t>
            </a:r>
            <a:endParaRPr lang="ko-KR" altLang="en-US" sz="2000" b="1" dirty="0">
              <a:solidFill>
                <a:srgbClr val="27457B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0" name="슬라이드 번호 개체 틀 2">
            <a:extLst>
              <a:ext uri="{FF2B5EF4-FFF2-40B4-BE49-F238E27FC236}">
                <a16:creationId xmlns:a16="http://schemas.microsoft.com/office/drawing/2014/main" id="{609B4F22-A216-4FAA-9E91-BA0ADC043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fld id="{40FBB2B5-D120-49A8-824F-3F9D6329F4B7}" type="slidenum"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10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050F32F-DCED-4EB1-A474-3937F90DE277}"/>
              </a:ext>
            </a:extLst>
          </p:cNvPr>
          <p:cNvSpPr/>
          <p:nvPr/>
        </p:nvSpPr>
        <p:spPr>
          <a:xfrm>
            <a:off x="9005582" y="418002"/>
            <a:ext cx="28026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독거노인을 위한 외로움 </a:t>
            </a:r>
            <a:r>
              <a:rPr lang="ko-KR" altLang="en-US" sz="1400" b="1" dirty="0" err="1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알리미</a:t>
            </a:r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 </a:t>
            </a:r>
            <a:r>
              <a:rPr lang="en-US" altLang="ko-KR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IoT</a:t>
            </a:r>
            <a:endParaRPr lang="ko-KR" altLang="en-US" sz="1400" b="1" dirty="0">
              <a:ln/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charset="-127"/>
              <a:ea typeface="나눔스퀘어라운드 Bold" panose="020B0600000101010101" charset="-127"/>
              <a:cs typeface="Malgun Gothic"/>
              <a:sym typeface="Malgun Gothic"/>
            </a:endParaRPr>
          </a:p>
        </p:txBody>
      </p:sp>
      <p:cxnSp>
        <p:nvCxnSpPr>
          <p:cNvPr id="36" name="Google Shape;211;p20">
            <a:extLst>
              <a:ext uri="{FF2B5EF4-FFF2-40B4-BE49-F238E27FC236}">
                <a16:creationId xmlns:a16="http://schemas.microsoft.com/office/drawing/2014/main" id="{505B3FD5-6054-49B5-91E6-20C2F98DB902}"/>
              </a:ext>
            </a:extLst>
          </p:cNvPr>
          <p:cNvCxnSpPr/>
          <p:nvPr/>
        </p:nvCxnSpPr>
        <p:spPr>
          <a:xfrm>
            <a:off x="0" y="798976"/>
            <a:ext cx="12192000" cy="0"/>
          </a:xfrm>
          <a:prstGeom prst="straightConnector1">
            <a:avLst/>
          </a:prstGeom>
          <a:noFill/>
          <a:ln w="38100" cap="flat" cmpd="sng">
            <a:solidFill>
              <a:srgbClr val="1A3D68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46" name="Google Shape;106;p14">
            <a:extLst>
              <a:ext uri="{FF2B5EF4-FFF2-40B4-BE49-F238E27FC236}">
                <a16:creationId xmlns:a16="http://schemas.microsoft.com/office/drawing/2014/main" id="{ED7AD155-5BA3-43EB-9A63-8E1493672D11}"/>
              </a:ext>
            </a:extLst>
          </p:cNvPr>
          <p:cNvGrpSpPr/>
          <p:nvPr/>
        </p:nvGrpSpPr>
        <p:grpSpPr>
          <a:xfrm>
            <a:off x="65278" y="45685"/>
            <a:ext cx="1873770" cy="366151"/>
            <a:chOff x="786181" y="2139729"/>
            <a:chExt cx="3203212" cy="605920"/>
          </a:xfrm>
        </p:grpSpPr>
        <p:sp>
          <p:nvSpPr>
            <p:cNvPr id="47" name="Google Shape;107;p14">
              <a:extLst>
                <a:ext uri="{FF2B5EF4-FFF2-40B4-BE49-F238E27FC236}">
                  <a16:creationId xmlns:a16="http://schemas.microsoft.com/office/drawing/2014/main" id="{215B22B3-4C40-403C-BDD3-237EBC59CE5F}"/>
                </a:ext>
              </a:extLst>
            </p:cNvPr>
            <p:cNvSpPr/>
            <p:nvPr/>
          </p:nvSpPr>
          <p:spPr>
            <a:xfrm>
              <a:off x="933656" y="2232004"/>
              <a:ext cx="3055737" cy="458108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2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개발 추진 내용과 범위</a:t>
              </a:r>
              <a:endParaRPr sz="12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48" name="Google Shape;108;p14">
              <a:extLst>
                <a:ext uri="{FF2B5EF4-FFF2-40B4-BE49-F238E27FC236}">
                  <a16:creationId xmlns:a16="http://schemas.microsoft.com/office/drawing/2014/main" id="{11FC58A5-34D7-4A36-BBF0-18F8CC3534B7}"/>
                </a:ext>
              </a:extLst>
            </p:cNvPr>
            <p:cNvSpPr/>
            <p:nvPr/>
          </p:nvSpPr>
          <p:spPr>
            <a:xfrm>
              <a:off x="786181" y="2139729"/>
              <a:ext cx="605921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 dirty="0" err="1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Ⅱ</a:t>
              </a:r>
              <a:endParaRPr sz="11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0363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07343A21-D561-438E-8046-9497702DC571}"/>
              </a:ext>
            </a:extLst>
          </p:cNvPr>
          <p:cNvSpPr txBox="1"/>
          <p:nvPr/>
        </p:nvSpPr>
        <p:spPr>
          <a:xfrm>
            <a:off x="-1" y="411836"/>
            <a:ext cx="43255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2. </a:t>
            </a:r>
            <a:r>
              <a:rPr lang="ko-KR" altLang="en-US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추진 내용과 범위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E3D7933-4422-4B16-ACFD-131470D5E912}"/>
              </a:ext>
            </a:extLst>
          </p:cNvPr>
          <p:cNvSpPr txBox="1"/>
          <p:nvPr/>
        </p:nvSpPr>
        <p:spPr>
          <a:xfrm>
            <a:off x="916579" y="1682150"/>
            <a:ext cx="100756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Raspberry Pi 3B 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사용</a:t>
            </a: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파이캠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카메라 모듈 사용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웹캠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스트리밍 서버 구축</a:t>
            </a: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방문자 확인용 실시간 영상촬영 카메라 구현</a:t>
            </a: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0E53034-572B-4A61-B52D-1062B9063F63}"/>
              </a:ext>
            </a:extLst>
          </p:cNvPr>
          <p:cNvSpPr txBox="1"/>
          <p:nvPr/>
        </p:nvSpPr>
        <p:spPr>
          <a:xfrm>
            <a:off x="638600" y="1282040"/>
            <a:ext cx="91928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세부 추진내용 및 범위 </a:t>
            </a:r>
            <a:r>
              <a:rPr lang="en-US" altLang="ko-KR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– </a:t>
            </a: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실시간 영상촬영 </a:t>
            </a:r>
            <a:r>
              <a:rPr lang="en-US" altLang="ko-KR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IoT</a:t>
            </a:r>
            <a:endParaRPr lang="ko-KR" altLang="en-US" sz="2000" b="1" dirty="0">
              <a:solidFill>
                <a:srgbClr val="27457B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0" name="슬라이드 번호 개체 틀 2">
            <a:extLst>
              <a:ext uri="{FF2B5EF4-FFF2-40B4-BE49-F238E27FC236}">
                <a16:creationId xmlns:a16="http://schemas.microsoft.com/office/drawing/2014/main" id="{609B4F22-A216-4FAA-9E91-BA0ADC043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fld id="{40FBB2B5-D120-49A8-824F-3F9D6329F4B7}" type="slidenum"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11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050F32F-DCED-4EB1-A474-3937F90DE277}"/>
              </a:ext>
            </a:extLst>
          </p:cNvPr>
          <p:cNvSpPr/>
          <p:nvPr/>
        </p:nvSpPr>
        <p:spPr>
          <a:xfrm>
            <a:off x="9005582" y="418002"/>
            <a:ext cx="28026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독거노인을 위한 외로움 </a:t>
            </a:r>
            <a:r>
              <a:rPr lang="ko-KR" altLang="en-US" sz="1400" b="1" dirty="0" err="1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알리미</a:t>
            </a:r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 </a:t>
            </a:r>
            <a:r>
              <a:rPr lang="en-US" altLang="ko-KR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IoT</a:t>
            </a:r>
            <a:endParaRPr lang="ko-KR" altLang="en-US" sz="1400" b="1" dirty="0">
              <a:ln/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charset="-127"/>
              <a:ea typeface="나눔스퀘어라운드 Bold" panose="020B0600000101010101" charset="-127"/>
              <a:cs typeface="Malgun Gothic"/>
              <a:sym typeface="Malgun Gothic"/>
            </a:endParaRPr>
          </a:p>
        </p:txBody>
      </p:sp>
      <p:cxnSp>
        <p:nvCxnSpPr>
          <p:cNvPr id="36" name="Google Shape;211;p20">
            <a:extLst>
              <a:ext uri="{FF2B5EF4-FFF2-40B4-BE49-F238E27FC236}">
                <a16:creationId xmlns:a16="http://schemas.microsoft.com/office/drawing/2014/main" id="{505B3FD5-6054-49B5-91E6-20C2F98DB902}"/>
              </a:ext>
            </a:extLst>
          </p:cNvPr>
          <p:cNvCxnSpPr/>
          <p:nvPr/>
        </p:nvCxnSpPr>
        <p:spPr>
          <a:xfrm>
            <a:off x="0" y="798976"/>
            <a:ext cx="12192000" cy="0"/>
          </a:xfrm>
          <a:prstGeom prst="straightConnector1">
            <a:avLst/>
          </a:prstGeom>
          <a:noFill/>
          <a:ln w="38100" cap="flat" cmpd="sng">
            <a:solidFill>
              <a:srgbClr val="1A3D68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46" name="Google Shape;106;p14">
            <a:extLst>
              <a:ext uri="{FF2B5EF4-FFF2-40B4-BE49-F238E27FC236}">
                <a16:creationId xmlns:a16="http://schemas.microsoft.com/office/drawing/2014/main" id="{ED7AD155-5BA3-43EB-9A63-8E1493672D11}"/>
              </a:ext>
            </a:extLst>
          </p:cNvPr>
          <p:cNvGrpSpPr/>
          <p:nvPr/>
        </p:nvGrpSpPr>
        <p:grpSpPr>
          <a:xfrm>
            <a:off x="65278" y="45685"/>
            <a:ext cx="1873770" cy="366151"/>
            <a:chOff x="786181" y="2139729"/>
            <a:chExt cx="3203212" cy="605920"/>
          </a:xfrm>
        </p:grpSpPr>
        <p:sp>
          <p:nvSpPr>
            <p:cNvPr id="47" name="Google Shape;107;p14">
              <a:extLst>
                <a:ext uri="{FF2B5EF4-FFF2-40B4-BE49-F238E27FC236}">
                  <a16:creationId xmlns:a16="http://schemas.microsoft.com/office/drawing/2014/main" id="{215B22B3-4C40-403C-BDD3-237EBC59CE5F}"/>
                </a:ext>
              </a:extLst>
            </p:cNvPr>
            <p:cNvSpPr/>
            <p:nvPr/>
          </p:nvSpPr>
          <p:spPr>
            <a:xfrm>
              <a:off x="933656" y="2232004"/>
              <a:ext cx="3055737" cy="458108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2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개발 추진 내용과 범위</a:t>
              </a:r>
              <a:endParaRPr sz="12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48" name="Google Shape;108;p14">
              <a:extLst>
                <a:ext uri="{FF2B5EF4-FFF2-40B4-BE49-F238E27FC236}">
                  <a16:creationId xmlns:a16="http://schemas.microsoft.com/office/drawing/2014/main" id="{11FC58A5-34D7-4A36-BBF0-18F8CC3534B7}"/>
                </a:ext>
              </a:extLst>
            </p:cNvPr>
            <p:cNvSpPr/>
            <p:nvPr/>
          </p:nvSpPr>
          <p:spPr>
            <a:xfrm>
              <a:off x="786181" y="2139729"/>
              <a:ext cx="605921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 dirty="0" err="1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Ⅱ</a:t>
              </a:r>
              <a:endParaRPr sz="11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15258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07343A21-D561-438E-8046-9497702DC571}"/>
              </a:ext>
            </a:extLst>
          </p:cNvPr>
          <p:cNvSpPr txBox="1"/>
          <p:nvPr/>
        </p:nvSpPr>
        <p:spPr>
          <a:xfrm>
            <a:off x="-1" y="411836"/>
            <a:ext cx="43255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2. </a:t>
            </a:r>
            <a:r>
              <a:rPr lang="ko-KR" altLang="en-US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추진 내용과 범위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E3D7933-4422-4B16-ACFD-131470D5E912}"/>
              </a:ext>
            </a:extLst>
          </p:cNvPr>
          <p:cNvSpPr txBox="1"/>
          <p:nvPr/>
        </p:nvSpPr>
        <p:spPr>
          <a:xfrm>
            <a:off x="916579" y="1682150"/>
            <a:ext cx="100756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ko-KR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Node.Js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이용한 웹서버 구현</a:t>
            </a: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웹캠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스트리밍 서버 연동을 통해 방문객 확인</a:t>
            </a: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버튼을 이용한 출입문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원격제어</a:t>
            </a: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0E53034-572B-4A61-B52D-1062B9063F63}"/>
              </a:ext>
            </a:extLst>
          </p:cNvPr>
          <p:cNvSpPr txBox="1"/>
          <p:nvPr/>
        </p:nvSpPr>
        <p:spPr>
          <a:xfrm>
            <a:off x="638600" y="1282040"/>
            <a:ext cx="91928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세부 추진내용 및 범위 </a:t>
            </a:r>
            <a:r>
              <a:rPr lang="en-US" altLang="ko-KR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– IoT</a:t>
            </a: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연동한 웹 서버</a:t>
            </a:r>
          </a:p>
        </p:txBody>
      </p:sp>
      <p:sp>
        <p:nvSpPr>
          <p:cNvPr id="30" name="슬라이드 번호 개체 틀 2">
            <a:extLst>
              <a:ext uri="{FF2B5EF4-FFF2-40B4-BE49-F238E27FC236}">
                <a16:creationId xmlns:a16="http://schemas.microsoft.com/office/drawing/2014/main" id="{609B4F22-A216-4FAA-9E91-BA0ADC043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fld id="{40FBB2B5-D120-49A8-824F-3F9D6329F4B7}" type="slidenum"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12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050F32F-DCED-4EB1-A474-3937F90DE277}"/>
              </a:ext>
            </a:extLst>
          </p:cNvPr>
          <p:cNvSpPr/>
          <p:nvPr/>
        </p:nvSpPr>
        <p:spPr>
          <a:xfrm>
            <a:off x="9005582" y="418002"/>
            <a:ext cx="28026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독거노인을 위한 외로움 </a:t>
            </a:r>
            <a:r>
              <a:rPr lang="ko-KR" altLang="en-US" sz="1400" b="1" dirty="0" err="1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알리미</a:t>
            </a:r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 </a:t>
            </a:r>
            <a:r>
              <a:rPr lang="en-US" altLang="ko-KR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IoT</a:t>
            </a:r>
            <a:endParaRPr lang="ko-KR" altLang="en-US" sz="1400" b="1" dirty="0">
              <a:ln/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charset="-127"/>
              <a:ea typeface="나눔스퀘어라운드 Bold" panose="020B0600000101010101" charset="-127"/>
              <a:cs typeface="Malgun Gothic"/>
              <a:sym typeface="Malgun Gothic"/>
            </a:endParaRPr>
          </a:p>
        </p:txBody>
      </p:sp>
      <p:cxnSp>
        <p:nvCxnSpPr>
          <p:cNvPr id="36" name="Google Shape;211;p20">
            <a:extLst>
              <a:ext uri="{FF2B5EF4-FFF2-40B4-BE49-F238E27FC236}">
                <a16:creationId xmlns:a16="http://schemas.microsoft.com/office/drawing/2014/main" id="{505B3FD5-6054-49B5-91E6-20C2F98DB902}"/>
              </a:ext>
            </a:extLst>
          </p:cNvPr>
          <p:cNvCxnSpPr/>
          <p:nvPr/>
        </p:nvCxnSpPr>
        <p:spPr>
          <a:xfrm>
            <a:off x="0" y="798976"/>
            <a:ext cx="12192000" cy="0"/>
          </a:xfrm>
          <a:prstGeom prst="straightConnector1">
            <a:avLst/>
          </a:prstGeom>
          <a:noFill/>
          <a:ln w="38100" cap="flat" cmpd="sng">
            <a:solidFill>
              <a:srgbClr val="1A3D68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46" name="Google Shape;106;p14">
            <a:extLst>
              <a:ext uri="{FF2B5EF4-FFF2-40B4-BE49-F238E27FC236}">
                <a16:creationId xmlns:a16="http://schemas.microsoft.com/office/drawing/2014/main" id="{ED7AD155-5BA3-43EB-9A63-8E1493672D11}"/>
              </a:ext>
            </a:extLst>
          </p:cNvPr>
          <p:cNvGrpSpPr/>
          <p:nvPr/>
        </p:nvGrpSpPr>
        <p:grpSpPr>
          <a:xfrm>
            <a:off x="65278" y="45685"/>
            <a:ext cx="1873770" cy="366151"/>
            <a:chOff x="786181" y="2139729"/>
            <a:chExt cx="3203212" cy="605920"/>
          </a:xfrm>
        </p:grpSpPr>
        <p:sp>
          <p:nvSpPr>
            <p:cNvPr id="47" name="Google Shape;107;p14">
              <a:extLst>
                <a:ext uri="{FF2B5EF4-FFF2-40B4-BE49-F238E27FC236}">
                  <a16:creationId xmlns:a16="http://schemas.microsoft.com/office/drawing/2014/main" id="{215B22B3-4C40-403C-BDD3-237EBC59CE5F}"/>
                </a:ext>
              </a:extLst>
            </p:cNvPr>
            <p:cNvSpPr/>
            <p:nvPr/>
          </p:nvSpPr>
          <p:spPr>
            <a:xfrm>
              <a:off x="933656" y="2232004"/>
              <a:ext cx="3055737" cy="458108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2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개발 추진 내용과 범위</a:t>
              </a:r>
              <a:endParaRPr sz="12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48" name="Google Shape;108;p14">
              <a:extLst>
                <a:ext uri="{FF2B5EF4-FFF2-40B4-BE49-F238E27FC236}">
                  <a16:creationId xmlns:a16="http://schemas.microsoft.com/office/drawing/2014/main" id="{11FC58A5-34D7-4A36-BBF0-18F8CC3534B7}"/>
                </a:ext>
              </a:extLst>
            </p:cNvPr>
            <p:cNvSpPr/>
            <p:nvPr/>
          </p:nvSpPr>
          <p:spPr>
            <a:xfrm>
              <a:off x="786181" y="2139729"/>
              <a:ext cx="605921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 dirty="0" err="1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Ⅱ</a:t>
              </a:r>
              <a:endParaRPr sz="11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2929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EE3D7933-4422-4B16-ACFD-131470D5E912}"/>
              </a:ext>
            </a:extLst>
          </p:cNvPr>
          <p:cNvSpPr txBox="1"/>
          <p:nvPr/>
        </p:nvSpPr>
        <p:spPr>
          <a:xfrm>
            <a:off x="916578" y="1682150"/>
            <a:ext cx="1019889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툴 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안드로이드 스튜디오</a:t>
            </a: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안드로이드 </a:t>
            </a:r>
            <a:r>
              <a:rPr lang="ko-KR" altLang="en-US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웹뷰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방식을 이용하여 반응형 애플리케이션 개발</a:t>
            </a: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웹서버와 연동하여 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IoT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제어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</a:t>
            </a:r>
            <a:r>
              <a:rPr lang="ko-KR" altLang="en-US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도어락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오픈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실시간영상확인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도어락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IoT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에 지문이 인식된 후 일정 시간이 지나면 애플리케이션 알림</a:t>
            </a: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0E53034-572B-4A61-B52D-1062B9063F63}"/>
              </a:ext>
            </a:extLst>
          </p:cNvPr>
          <p:cNvSpPr txBox="1"/>
          <p:nvPr/>
        </p:nvSpPr>
        <p:spPr>
          <a:xfrm>
            <a:off x="638600" y="1282040"/>
            <a:ext cx="91928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세부 추진내용 및 범위 </a:t>
            </a:r>
            <a:r>
              <a:rPr lang="en-US" altLang="ko-KR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– </a:t>
            </a: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애플리케이션 개발</a:t>
            </a:r>
          </a:p>
        </p:txBody>
      </p:sp>
      <p:sp>
        <p:nvSpPr>
          <p:cNvPr id="30" name="슬라이드 번호 개체 틀 2">
            <a:extLst>
              <a:ext uri="{FF2B5EF4-FFF2-40B4-BE49-F238E27FC236}">
                <a16:creationId xmlns:a16="http://schemas.microsoft.com/office/drawing/2014/main" id="{609B4F22-A216-4FAA-9E91-BA0ADC043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fld id="{40FBB2B5-D120-49A8-824F-3F9D6329F4B7}" type="slidenum"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13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cxnSp>
        <p:nvCxnSpPr>
          <p:cNvPr id="36" name="Google Shape;211;p20">
            <a:extLst>
              <a:ext uri="{FF2B5EF4-FFF2-40B4-BE49-F238E27FC236}">
                <a16:creationId xmlns:a16="http://schemas.microsoft.com/office/drawing/2014/main" id="{505B3FD5-6054-49B5-91E6-20C2F98DB902}"/>
              </a:ext>
            </a:extLst>
          </p:cNvPr>
          <p:cNvCxnSpPr/>
          <p:nvPr/>
        </p:nvCxnSpPr>
        <p:spPr>
          <a:xfrm>
            <a:off x="0" y="798976"/>
            <a:ext cx="12192000" cy="0"/>
          </a:xfrm>
          <a:prstGeom prst="straightConnector1">
            <a:avLst/>
          </a:prstGeom>
          <a:noFill/>
          <a:ln w="38100" cap="flat" cmpd="sng">
            <a:solidFill>
              <a:srgbClr val="1A3D68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46" name="Google Shape;106;p14">
            <a:extLst>
              <a:ext uri="{FF2B5EF4-FFF2-40B4-BE49-F238E27FC236}">
                <a16:creationId xmlns:a16="http://schemas.microsoft.com/office/drawing/2014/main" id="{ED7AD155-5BA3-43EB-9A63-8E1493672D11}"/>
              </a:ext>
            </a:extLst>
          </p:cNvPr>
          <p:cNvGrpSpPr/>
          <p:nvPr/>
        </p:nvGrpSpPr>
        <p:grpSpPr>
          <a:xfrm>
            <a:off x="65278" y="45685"/>
            <a:ext cx="1873770" cy="366151"/>
            <a:chOff x="786181" y="2139729"/>
            <a:chExt cx="3203212" cy="605920"/>
          </a:xfrm>
        </p:grpSpPr>
        <p:sp>
          <p:nvSpPr>
            <p:cNvPr id="47" name="Google Shape;107;p14">
              <a:extLst>
                <a:ext uri="{FF2B5EF4-FFF2-40B4-BE49-F238E27FC236}">
                  <a16:creationId xmlns:a16="http://schemas.microsoft.com/office/drawing/2014/main" id="{215B22B3-4C40-403C-BDD3-237EBC59CE5F}"/>
                </a:ext>
              </a:extLst>
            </p:cNvPr>
            <p:cNvSpPr/>
            <p:nvPr/>
          </p:nvSpPr>
          <p:spPr>
            <a:xfrm>
              <a:off x="933656" y="2232004"/>
              <a:ext cx="3055737" cy="458108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2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개발 추진 내용과 범위</a:t>
              </a:r>
              <a:endParaRPr sz="12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48" name="Google Shape;108;p14">
              <a:extLst>
                <a:ext uri="{FF2B5EF4-FFF2-40B4-BE49-F238E27FC236}">
                  <a16:creationId xmlns:a16="http://schemas.microsoft.com/office/drawing/2014/main" id="{11FC58A5-34D7-4A36-BBF0-18F8CC3534B7}"/>
                </a:ext>
              </a:extLst>
            </p:cNvPr>
            <p:cNvSpPr/>
            <p:nvPr/>
          </p:nvSpPr>
          <p:spPr>
            <a:xfrm>
              <a:off x="786181" y="2139729"/>
              <a:ext cx="605921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 dirty="0" err="1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Ⅱ</a:t>
              </a:r>
              <a:endParaRPr sz="11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F2945EE-77D1-4B89-9BFE-82D5E3B592C4}"/>
              </a:ext>
            </a:extLst>
          </p:cNvPr>
          <p:cNvSpPr txBox="1"/>
          <p:nvPr/>
        </p:nvSpPr>
        <p:spPr>
          <a:xfrm>
            <a:off x="-1" y="411836"/>
            <a:ext cx="43255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2. </a:t>
            </a:r>
            <a:r>
              <a:rPr lang="ko-KR" altLang="en-US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추진 내용과 범위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8670122-52D5-4286-BE9A-CC52D3DCEE66}"/>
              </a:ext>
            </a:extLst>
          </p:cNvPr>
          <p:cNvSpPr/>
          <p:nvPr/>
        </p:nvSpPr>
        <p:spPr>
          <a:xfrm>
            <a:off x="9005582" y="418002"/>
            <a:ext cx="28026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독거노인을 위한 외로움 </a:t>
            </a:r>
            <a:r>
              <a:rPr lang="ko-KR" altLang="en-US" sz="1400" b="1" dirty="0" err="1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알리미</a:t>
            </a:r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 </a:t>
            </a:r>
            <a:r>
              <a:rPr lang="en-US" altLang="ko-KR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IoT</a:t>
            </a:r>
            <a:endParaRPr lang="ko-KR" altLang="en-US" sz="1400" b="1" dirty="0">
              <a:ln/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charset="-127"/>
              <a:ea typeface="나눔스퀘어라운드 Bold" panose="020B0600000101010101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534171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26;p21">
            <a:extLst>
              <a:ext uri="{FF2B5EF4-FFF2-40B4-BE49-F238E27FC236}">
                <a16:creationId xmlns:a16="http://schemas.microsoft.com/office/drawing/2014/main" id="{B3A430B7-C423-4860-BCDC-1C2195E4A7E7}"/>
              </a:ext>
            </a:extLst>
          </p:cNvPr>
          <p:cNvSpPr/>
          <p:nvPr/>
        </p:nvSpPr>
        <p:spPr>
          <a:xfrm>
            <a:off x="3976087" y="3334482"/>
            <a:ext cx="4239824" cy="20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lvl="1" indent="-342900">
              <a:lnSpc>
                <a:spcPct val="150000"/>
              </a:lnSpc>
              <a:buClr>
                <a:srgbClr val="3F3F3F"/>
              </a:buClr>
              <a:buSzPts val="1800"/>
              <a:buFontTx/>
              <a:buAutoNum type="arabicPeriod"/>
            </a:pPr>
            <a:r>
              <a:rPr lang="ko-KR" altLang="en-US" dirty="0">
                <a:solidFill>
                  <a:srgbClr val="3F3F3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진행 내용 및 최종 결과물</a:t>
            </a:r>
            <a:endParaRPr lang="en-US" altLang="ko-KR" dirty="0">
              <a:solidFill>
                <a:srgbClr val="3F3F3F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0" name="슬라이드 번호 개체 틀 2">
            <a:extLst>
              <a:ext uri="{FF2B5EF4-FFF2-40B4-BE49-F238E27FC236}">
                <a16:creationId xmlns:a16="http://schemas.microsoft.com/office/drawing/2014/main" id="{0C6F22CC-62E4-41EC-B8C3-319FB8FB6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fld id="{40FBB2B5-D120-49A8-824F-3F9D6329F4B7}" type="slidenum"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14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9" name="Google Shape;109;p14">
            <a:extLst>
              <a:ext uri="{FF2B5EF4-FFF2-40B4-BE49-F238E27FC236}">
                <a16:creationId xmlns:a16="http://schemas.microsoft.com/office/drawing/2014/main" id="{606C16B9-3A58-4BD0-A57C-FD15AF85BB48}"/>
              </a:ext>
            </a:extLst>
          </p:cNvPr>
          <p:cNvGrpSpPr/>
          <p:nvPr/>
        </p:nvGrpSpPr>
        <p:grpSpPr>
          <a:xfrm>
            <a:off x="4521301" y="2570063"/>
            <a:ext cx="3149396" cy="605920"/>
            <a:chOff x="786181" y="2139729"/>
            <a:chExt cx="3228858" cy="605920"/>
          </a:xfrm>
        </p:grpSpPr>
        <p:sp>
          <p:nvSpPr>
            <p:cNvPr id="11" name="Google Shape;110;p14">
              <a:extLst>
                <a:ext uri="{FF2B5EF4-FFF2-40B4-BE49-F238E27FC236}">
                  <a16:creationId xmlns:a16="http://schemas.microsoft.com/office/drawing/2014/main" id="{46F7DBC0-7C16-405E-BD6F-F2BF1156C7DF}"/>
                </a:ext>
              </a:extLst>
            </p:cNvPr>
            <p:cNvSpPr/>
            <p:nvPr/>
          </p:nvSpPr>
          <p:spPr>
            <a:xfrm>
              <a:off x="933657" y="2232006"/>
              <a:ext cx="3081382" cy="458109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20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개발 진행 내용 및 결과</a:t>
              </a:r>
              <a:endParaRPr sz="20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12" name="Google Shape;111;p14">
              <a:extLst>
                <a:ext uri="{FF2B5EF4-FFF2-40B4-BE49-F238E27FC236}">
                  <a16:creationId xmlns:a16="http://schemas.microsoft.com/office/drawing/2014/main" id="{48B47C7D-20A5-4576-8222-4B6541D39E8E}"/>
                </a:ext>
              </a:extLst>
            </p:cNvPr>
            <p:cNvSpPr/>
            <p:nvPr/>
          </p:nvSpPr>
          <p:spPr>
            <a:xfrm>
              <a:off x="786181" y="2139729"/>
              <a:ext cx="605920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400" dirty="0" err="1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Ⅲ</a:t>
              </a:r>
              <a:endParaRPr sz="24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88C6F12-F5A5-403D-89C2-B88F3D85F3B9}"/>
              </a:ext>
            </a:extLst>
          </p:cNvPr>
          <p:cNvSpPr/>
          <p:nvPr/>
        </p:nvSpPr>
        <p:spPr>
          <a:xfrm>
            <a:off x="4641402" y="1144124"/>
            <a:ext cx="290919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ko-KR" sz="3200" dirty="0">
                <a:solidFill>
                  <a:srgbClr val="1A3D68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Team </a:t>
            </a:r>
            <a:r>
              <a:rPr lang="ko-KR" altLang="en-US" sz="3200" dirty="0">
                <a:solidFill>
                  <a:srgbClr val="1A3D68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깡통코딩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BA38E303-2859-455C-AA80-58CC5D54684B}"/>
              </a:ext>
            </a:extLst>
          </p:cNvPr>
          <p:cNvCxnSpPr>
            <a:cxnSpLocks/>
          </p:cNvCxnSpPr>
          <p:nvPr/>
        </p:nvCxnSpPr>
        <p:spPr>
          <a:xfrm>
            <a:off x="4728341" y="1728899"/>
            <a:ext cx="2735316" cy="0"/>
          </a:xfrm>
          <a:prstGeom prst="line">
            <a:avLst/>
          </a:prstGeom>
          <a:ln w="28575">
            <a:solidFill>
              <a:srgbClr val="213B69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1" name="Google Shape;331;p31"/>
          <p:cNvCxnSpPr/>
          <p:nvPr/>
        </p:nvCxnSpPr>
        <p:spPr>
          <a:xfrm>
            <a:off x="0" y="798976"/>
            <a:ext cx="12192000" cy="0"/>
          </a:xfrm>
          <a:prstGeom prst="straightConnector1">
            <a:avLst/>
          </a:prstGeom>
          <a:noFill/>
          <a:ln w="38100" cap="flat" cmpd="sng">
            <a:solidFill>
              <a:srgbClr val="1A3D6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3107582-F36C-4689-8B41-A920FD65F40B}"/>
              </a:ext>
            </a:extLst>
          </p:cNvPr>
          <p:cNvSpPr txBox="1"/>
          <p:nvPr/>
        </p:nvSpPr>
        <p:spPr>
          <a:xfrm>
            <a:off x="0" y="410849"/>
            <a:ext cx="3929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1. </a:t>
            </a:r>
            <a:r>
              <a:rPr lang="ko-KR" altLang="en-US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진행 내용 및 최종 결과물</a:t>
            </a:r>
          </a:p>
        </p:txBody>
      </p:sp>
      <p:sp>
        <p:nvSpPr>
          <p:cNvPr id="24" name="슬라이드 번호 개체 틀 2">
            <a:extLst>
              <a:ext uri="{FF2B5EF4-FFF2-40B4-BE49-F238E27FC236}">
                <a16:creationId xmlns:a16="http://schemas.microsoft.com/office/drawing/2014/main" id="{B1243EAE-96C6-4A8D-B46B-6F3132611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fld id="{40FBB2B5-D120-49A8-824F-3F9D6329F4B7}" type="slidenum"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15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AD0E72E-8E75-4133-91BD-F42637061FC3}"/>
              </a:ext>
            </a:extLst>
          </p:cNvPr>
          <p:cNvSpPr/>
          <p:nvPr/>
        </p:nvSpPr>
        <p:spPr>
          <a:xfrm>
            <a:off x="9005582" y="418002"/>
            <a:ext cx="28026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독거노인을 위한 외로움 </a:t>
            </a:r>
            <a:r>
              <a:rPr lang="ko-KR" altLang="en-US" sz="1400" b="1" dirty="0" err="1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알리미</a:t>
            </a:r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 </a:t>
            </a:r>
            <a:r>
              <a:rPr lang="en-US" altLang="ko-KR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IoT</a:t>
            </a:r>
            <a:endParaRPr lang="ko-KR" altLang="en-US" sz="1400" b="1" dirty="0">
              <a:ln/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charset="-127"/>
              <a:ea typeface="나눔스퀘어라운드 Bold" panose="020B0600000101010101" charset="-127"/>
              <a:cs typeface="Malgun Gothic"/>
              <a:sym typeface="Malgun Gothic"/>
            </a:endParaRPr>
          </a:p>
        </p:txBody>
      </p:sp>
      <p:grpSp>
        <p:nvGrpSpPr>
          <p:cNvPr id="23" name="Google Shape;109;p14">
            <a:extLst>
              <a:ext uri="{FF2B5EF4-FFF2-40B4-BE49-F238E27FC236}">
                <a16:creationId xmlns:a16="http://schemas.microsoft.com/office/drawing/2014/main" id="{6C662BE6-8717-4582-81D3-7C908FE7BB85}"/>
              </a:ext>
            </a:extLst>
          </p:cNvPr>
          <p:cNvGrpSpPr/>
          <p:nvPr/>
        </p:nvGrpSpPr>
        <p:grpSpPr>
          <a:xfrm>
            <a:off x="79004" y="60633"/>
            <a:ext cx="1827618" cy="370038"/>
            <a:chOff x="786181" y="2139729"/>
            <a:chExt cx="3228858" cy="605920"/>
          </a:xfrm>
        </p:grpSpPr>
        <p:sp>
          <p:nvSpPr>
            <p:cNvPr id="25" name="Google Shape;110;p14">
              <a:extLst>
                <a:ext uri="{FF2B5EF4-FFF2-40B4-BE49-F238E27FC236}">
                  <a16:creationId xmlns:a16="http://schemas.microsoft.com/office/drawing/2014/main" id="{69BD0A10-AB05-47B9-A03B-9AA3B6A5D294}"/>
                </a:ext>
              </a:extLst>
            </p:cNvPr>
            <p:cNvSpPr/>
            <p:nvPr/>
          </p:nvSpPr>
          <p:spPr>
            <a:xfrm>
              <a:off x="933657" y="2232006"/>
              <a:ext cx="3081382" cy="458109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1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개발 진행 내용 및 결과</a:t>
              </a:r>
              <a:endParaRPr sz="11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26" name="Google Shape;111;p14">
              <a:extLst>
                <a:ext uri="{FF2B5EF4-FFF2-40B4-BE49-F238E27FC236}">
                  <a16:creationId xmlns:a16="http://schemas.microsoft.com/office/drawing/2014/main" id="{2B892ED8-A758-4FF7-B505-4C09CBE6DF3F}"/>
                </a:ext>
              </a:extLst>
            </p:cNvPr>
            <p:cNvSpPr/>
            <p:nvPr/>
          </p:nvSpPr>
          <p:spPr>
            <a:xfrm>
              <a:off x="786181" y="2139729"/>
              <a:ext cx="605920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 err="1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Ⅲ</a:t>
              </a:r>
              <a:endParaRPr sz="12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CA2DC76C-8187-4B74-B2D9-E31D4522B32D}"/>
              </a:ext>
            </a:extLst>
          </p:cNvPr>
          <p:cNvSpPr txBox="1"/>
          <p:nvPr/>
        </p:nvSpPr>
        <p:spPr>
          <a:xfrm>
            <a:off x="672092" y="1257353"/>
            <a:ext cx="91928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가</a:t>
            </a:r>
            <a:r>
              <a:rPr lang="en-US" altLang="ko-KR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하드웨어 부분</a:t>
            </a:r>
            <a:endParaRPr lang="en-US" altLang="ko-KR" sz="2000" b="1" dirty="0">
              <a:solidFill>
                <a:srgbClr val="27457B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ko-KR" altLang="en-US" sz="2000" b="1" dirty="0">
              <a:solidFill>
                <a:srgbClr val="27457B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8E633055-6390-4F17-B29D-18F7E22038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0634842"/>
              </p:ext>
            </p:extLst>
          </p:nvPr>
        </p:nvGraphicFramePr>
        <p:xfrm>
          <a:off x="1034549" y="1989925"/>
          <a:ext cx="9990132" cy="140571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4995066">
                  <a:extLst>
                    <a:ext uri="{9D8B030D-6E8A-4147-A177-3AD203B41FA5}">
                      <a16:colId xmlns:a16="http://schemas.microsoft.com/office/drawing/2014/main" val="642017306"/>
                    </a:ext>
                  </a:extLst>
                </a:gridCol>
                <a:gridCol w="4995066">
                  <a:extLst>
                    <a:ext uri="{9D8B030D-6E8A-4147-A177-3AD203B41FA5}">
                      <a16:colId xmlns:a16="http://schemas.microsoft.com/office/drawing/2014/main" val="3623803185"/>
                    </a:ext>
                  </a:extLst>
                </a:gridCol>
              </a:tblGrid>
              <a:tr h="7028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수행 현황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최종 산출물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114527"/>
                  </a:ext>
                </a:extLst>
              </a:tr>
              <a:tr h="7028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지문인식 </a:t>
                      </a:r>
                      <a:r>
                        <a:rPr lang="en-US" altLang="ko-KR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HW : </a:t>
                      </a:r>
                      <a:r>
                        <a:rPr lang="ko-KR" altLang="en-US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제작 완료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지문인식 </a:t>
                      </a:r>
                      <a:r>
                        <a:rPr lang="ko-KR" altLang="en-US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도어락</a:t>
                      </a:r>
                      <a:r>
                        <a:rPr lang="ko-KR" altLang="en-US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</a:t>
                      </a:r>
                      <a:r>
                        <a:rPr lang="en-US" altLang="ko-KR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HW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4673641"/>
                  </a:ext>
                </a:extLst>
              </a:tr>
            </a:tbl>
          </a:graphicData>
        </a:graphic>
      </p:graphicFrame>
      <p:pic>
        <p:nvPicPr>
          <p:cNvPr id="4" name="그림 3" descr="냉장고, 하얀색, 작은, 앉아있는이(가) 표시된 사진&#10;&#10;자동 생성된 설명">
            <a:extLst>
              <a:ext uri="{FF2B5EF4-FFF2-40B4-BE49-F238E27FC236}">
                <a16:creationId xmlns:a16="http://schemas.microsoft.com/office/drawing/2014/main" id="{BB74DC77-6FD4-4967-9FB1-E864A65EA2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938767" y="3605516"/>
            <a:ext cx="3033407" cy="3033407"/>
          </a:xfrm>
          <a:prstGeom prst="rect">
            <a:avLst/>
          </a:prstGeom>
        </p:spPr>
      </p:pic>
      <p:pic>
        <p:nvPicPr>
          <p:cNvPr id="6" name="그림 5" descr="실내, 앉아있는, 자전거, 작은이(가) 표시된 사진&#10;&#10;자동 생성된 설명">
            <a:extLst>
              <a:ext uri="{FF2B5EF4-FFF2-40B4-BE49-F238E27FC236}">
                <a16:creationId xmlns:a16="http://schemas.microsoft.com/office/drawing/2014/main" id="{14E5C735-B4C7-4946-8771-FB26961BD4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72174" y="3605517"/>
            <a:ext cx="3033407" cy="303340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1" name="Google Shape;331;p31"/>
          <p:cNvCxnSpPr/>
          <p:nvPr/>
        </p:nvCxnSpPr>
        <p:spPr>
          <a:xfrm>
            <a:off x="0" y="798976"/>
            <a:ext cx="12192000" cy="0"/>
          </a:xfrm>
          <a:prstGeom prst="straightConnector1">
            <a:avLst/>
          </a:prstGeom>
          <a:noFill/>
          <a:ln w="38100" cap="flat" cmpd="sng">
            <a:solidFill>
              <a:srgbClr val="1A3D6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4" name="슬라이드 번호 개체 틀 2">
            <a:extLst>
              <a:ext uri="{FF2B5EF4-FFF2-40B4-BE49-F238E27FC236}">
                <a16:creationId xmlns:a16="http://schemas.microsoft.com/office/drawing/2014/main" id="{B1243EAE-96C6-4A8D-B46B-6F3132611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fld id="{40FBB2B5-D120-49A8-824F-3F9D6329F4B7}" type="slidenum"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16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23" name="Google Shape;109;p14">
            <a:extLst>
              <a:ext uri="{FF2B5EF4-FFF2-40B4-BE49-F238E27FC236}">
                <a16:creationId xmlns:a16="http://schemas.microsoft.com/office/drawing/2014/main" id="{6C662BE6-8717-4582-81D3-7C908FE7BB85}"/>
              </a:ext>
            </a:extLst>
          </p:cNvPr>
          <p:cNvGrpSpPr/>
          <p:nvPr/>
        </p:nvGrpSpPr>
        <p:grpSpPr>
          <a:xfrm>
            <a:off x="79004" y="60633"/>
            <a:ext cx="1827618" cy="370038"/>
            <a:chOff x="786181" y="2139729"/>
            <a:chExt cx="3228858" cy="605920"/>
          </a:xfrm>
        </p:grpSpPr>
        <p:sp>
          <p:nvSpPr>
            <p:cNvPr id="25" name="Google Shape;110;p14">
              <a:extLst>
                <a:ext uri="{FF2B5EF4-FFF2-40B4-BE49-F238E27FC236}">
                  <a16:creationId xmlns:a16="http://schemas.microsoft.com/office/drawing/2014/main" id="{69BD0A10-AB05-47B9-A03B-9AA3B6A5D294}"/>
                </a:ext>
              </a:extLst>
            </p:cNvPr>
            <p:cNvSpPr/>
            <p:nvPr/>
          </p:nvSpPr>
          <p:spPr>
            <a:xfrm>
              <a:off x="933657" y="2232006"/>
              <a:ext cx="3081382" cy="458109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1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개발 진행 내용 및 결과</a:t>
              </a:r>
              <a:endParaRPr sz="11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26" name="Google Shape;111;p14">
              <a:extLst>
                <a:ext uri="{FF2B5EF4-FFF2-40B4-BE49-F238E27FC236}">
                  <a16:creationId xmlns:a16="http://schemas.microsoft.com/office/drawing/2014/main" id="{2B892ED8-A758-4FF7-B505-4C09CBE6DF3F}"/>
                </a:ext>
              </a:extLst>
            </p:cNvPr>
            <p:cNvSpPr/>
            <p:nvPr/>
          </p:nvSpPr>
          <p:spPr>
            <a:xfrm>
              <a:off x="786181" y="2139729"/>
              <a:ext cx="605920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 err="1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Ⅲ</a:t>
              </a:r>
              <a:endParaRPr sz="12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CA2DC76C-8187-4B74-B2D9-E31D4522B32D}"/>
              </a:ext>
            </a:extLst>
          </p:cNvPr>
          <p:cNvSpPr txBox="1"/>
          <p:nvPr/>
        </p:nvSpPr>
        <p:spPr>
          <a:xfrm>
            <a:off x="638600" y="1282040"/>
            <a:ext cx="91928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나</a:t>
            </a:r>
            <a:r>
              <a:rPr lang="en-US" altLang="ko-KR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소프트웨어 부분</a:t>
            </a:r>
            <a:endParaRPr lang="en-US" altLang="ko-KR" sz="2000" b="1" dirty="0">
              <a:solidFill>
                <a:srgbClr val="27457B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ko-KR" altLang="en-US" sz="2000" b="1" dirty="0">
              <a:solidFill>
                <a:srgbClr val="27457B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8E633055-6390-4F17-B29D-18F7E22038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6331022"/>
              </p:ext>
            </p:extLst>
          </p:nvPr>
        </p:nvGraphicFramePr>
        <p:xfrm>
          <a:off x="1034549" y="1989924"/>
          <a:ext cx="9990132" cy="362869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4995066">
                  <a:extLst>
                    <a:ext uri="{9D8B030D-6E8A-4147-A177-3AD203B41FA5}">
                      <a16:colId xmlns:a16="http://schemas.microsoft.com/office/drawing/2014/main" val="642017306"/>
                    </a:ext>
                  </a:extLst>
                </a:gridCol>
                <a:gridCol w="4995066">
                  <a:extLst>
                    <a:ext uri="{9D8B030D-6E8A-4147-A177-3AD203B41FA5}">
                      <a16:colId xmlns:a16="http://schemas.microsoft.com/office/drawing/2014/main" val="3623803185"/>
                    </a:ext>
                  </a:extLst>
                </a:gridCol>
              </a:tblGrid>
              <a:tr h="5133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수행 현황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최종 산출물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114527"/>
                  </a:ext>
                </a:extLst>
              </a:tr>
              <a:tr h="8455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지문 등록</a:t>
                      </a:r>
                      <a:r>
                        <a:rPr lang="en-US" altLang="ko-KR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,</a:t>
                      </a:r>
                      <a:r>
                        <a:rPr lang="ko-KR" altLang="en-US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삭제</a:t>
                      </a:r>
                      <a:r>
                        <a:rPr lang="en-US" altLang="ko-KR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, </a:t>
                      </a:r>
                      <a:r>
                        <a:rPr lang="ko-KR" altLang="en-US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인식을 위한 프로그래밍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지문인식 </a:t>
                      </a:r>
                      <a:r>
                        <a:rPr lang="en-US" altLang="ko-KR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IoT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4673641"/>
                  </a:ext>
                </a:extLst>
              </a:tr>
              <a:tr h="7043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웹캠</a:t>
                      </a:r>
                      <a:r>
                        <a:rPr lang="ko-KR" altLang="en-US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영상을 띄울 수 있는 웹 서버 구축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웹캠</a:t>
                      </a:r>
                      <a:r>
                        <a:rPr lang="ko-KR" altLang="en-US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스트리밍 웹서버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0249687"/>
                  </a:ext>
                </a:extLst>
              </a:tr>
              <a:tr h="7198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통합 제어를 위한 웹 서버 구축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통합 제어 웹 서버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39565"/>
                  </a:ext>
                </a:extLst>
              </a:tr>
              <a:tr h="8455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웹 서버를 연동한 애플리케이션 개발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외로움 </a:t>
                      </a:r>
                      <a:r>
                        <a:rPr lang="ko-KR" altLang="en-US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알리미</a:t>
                      </a:r>
                      <a:r>
                        <a:rPr lang="ko-KR" altLang="en-US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애플리케이션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775077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A9902A94-603D-4578-A2D9-DB64EE862672}"/>
              </a:ext>
            </a:extLst>
          </p:cNvPr>
          <p:cNvSpPr/>
          <p:nvPr/>
        </p:nvSpPr>
        <p:spPr>
          <a:xfrm>
            <a:off x="9005582" y="418002"/>
            <a:ext cx="28026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독거노인을 위한 외로움 </a:t>
            </a:r>
            <a:r>
              <a:rPr lang="ko-KR" altLang="en-US" sz="1400" b="1" dirty="0" err="1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알리미</a:t>
            </a:r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 </a:t>
            </a:r>
            <a:r>
              <a:rPr lang="en-US" altLang="ko-KR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IoT</a:t>
            </a:r>
            <a:endParaRPr lang="ko-KR" altLang="en-US" sz="1400" b="1" dirty="0">
              <a:ln/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charset="-127"/>
              <a:ea typeface="나눔스퀘어라운드 Bold" panose="020B0600000101010101" charset="-127"/>
              <a:cs typeface="Malgun Gothic"/>
              <a:sym typeface="Malgun Gothic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3730B0-CA16-4392-B072-C7DBF4541ED4}"/>
              </a:ext>
            </a:extLst>
          </p:cNvPr>
          <p:cNvSpPr txBox="1"/>
          <p:nvPr/>
        </p:nvSpPr>
        <p:spPr>
          <a:xfrm>
            <a:off x="0" y="410849"/>
            <a:ext cx="3929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1. </a:t>
            </a:r>
            <a:r>
              <a:rPr lang="ko-KR" altLang="en-US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진행 내용 및 최종 결과물</a:t>
            </a:r>
          </a:p>
        </p:txBody>
      </p:sp>
    </p:spTree>
    <p:extLst>
      <p:ext uri="{BB962C8B-B14F-4D97-AF65-F5344CB8AC3E}">
        <p14:creationId xmlns:p14="http://schemas.microsoft.com/office/powerpoint/2010/main" val="7813583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1" name="Google Shape;331;p31"/>
          <p:cNvCxnSpPr/>
          <p:nvPr/>
        </p:nvCxnSpPr>
        <p:spPr>
          <a:xfrm>
            <a:off x="0" y="798976"/>
            <a:ext cx="12192000" cy="0"/>
          </a:xfrm>
          <a:prstGeom prst="straightConnector1">
            <a:avLst/>
          </a:prstGeom>
          <a:noFill/>
          <a:ln w="38100" cap="flat" cmpd="sng">
            <a:solidFill>
              <a:srgbClr val="1A3D6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4" name="슬라이드 번호 개체 틀 2">
            <a:extLst>
              <a:ext uri="{FF2B5EF4-FFF2-40B4-BE49-F238E27FC236}">
                <a16:creationId xmlns:a16="http://schemas.microsoft.com/office/drawing/2014/main" id="{B1243EAE-96C6-4A8D-B46B-6F3132611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fld id="{40FBB2B5-D120-49A8-824F-3F9D6329F4B7}" type="slidenum"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17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23" name="Google Shape;109;p14">
            <a:extLst>
              <a:ext uri="{FF2B5EF4-FFF2-40B4-BE49-F238E27FC236}">
                <a16:creationId xmlns:a16="http://schemas.microsoft.com/office/drawing/2014/main" id="{6C662BE6-8717-4582-81D3-7C908FE7BB85}"/>
              </a:ext>
            </a:extLst>
          </p:cNvPr>
          <p:cNvGrpSpPr/>
          <p:nvPr/>
        </p:nvGrpSpPr>
        <p:grpSpPr>
          <a:xfrm>
            <a:off x="79004" y="60633"/>
            <a:ext cx="1827618" cy="370038"/>
            <a:chOff x="786181" y="2139729"/>
            <a:chExt cx="3228858" cy="605920"/>
          </a:xfrm>
        </p:grpSpPr>
        <p:sp>
          <p:nvSpPr>
            <p:cNvPr id="25" name="Google Shape;110;p14">
              <a:extLst>
                <a:ext uri="{FF2B5EF4-FFF2-40B4-BE49-F238E27FC236}">
                  <a16:creationId xmlns:a16="http://schemas.microsoft.com/office/drawing/2014/main" id="{69BD0A10-AB05-47B9-A03B-9AA3B6A5D294}"/>
                </a:ext>
              </a:extLst>
            </p:cNvPr>
            <p:cNvSpPr/>
            <p:nvPr/>
          </p:nvSpPr>
          <p:spPr>
            <a:xfrm>
              <a:off x="933657" y="2232006"/>
              <a:ext cx="3081382" cy="458109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1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개발 진행 내용 및 결과</a:t>
              </a:r>
              <a:endParaRPr sz="11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26" name="Google Shape;111;p14">
              <a:extLst>
                <a:ext uri="{FF2B5EF4-FFF2-40B4-BE49-F238E27FC236}">
                  <a16:creationId xmlns:a16="http://schemas.microsoft.com/office/drawing/2014/main" id="{2B892ED8-A758-4FF7-B505-4C09CBE6DF3F}"/>
                </a:ext>
              </a:extLst>
            </p:cNvPr>
            <p:cNvSpPr/>
            <p:nvPr/>
          </p:nvSpPr>
          <p:spPr>
            <a:xfrm>
              <a:off x="786181" y="2139729"/>
              <a:ext cx="605920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 err="1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Ⅲ</a:t>
              </a:r>
              <a:endParaRPr sz="12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CA2DC76C-8187-4B74-B2D9-E31D4522B32D}"/>
              </a:ext>
            </a:extLst>
          </p:cNvPr>
          <p:cNvSpPr txBox="1"/>
          <p:nvPr/>
        </p:nvSpPr>
        <p:spPr>
          <a:xfrm>
            <a:off x="638600" y="1282040"/>
            <a:ext cx="9192821" cy="826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나</a:t>
            </a:r>
            <a:r>
              <a:rPr lang="en-US" altLang="ko-KR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소프트웨어 부분</a:t>
            </a:r>
            <a:endParaRPr lang="en-US" altLang="ko-KR" sz="2000" b="1" dirty="0">
              <a:solidFill>
                <a:srgbClr val="27457B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지문인식</a:t>
            </a:r>
            <a:r>
              <a:rPr lang="en-US" altLang="ko-KR" sz="16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IoT 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2F32675-CFCE-44B2-AC80-1F342D7AC5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7907" y="1459541"/>
            <a:ext cx="6511536" cy="31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F0DAE8C5-E780-4E3F-B1C1-36B7AAB0AD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923811F2-E222-4ECB-AD27-F80E7FCE9A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BAB4BD0-ADA4-423E-8360-1F89845868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A24493F-7763-423A-A812-B164D87191DA}"/>
              </a:ext>
            </a:extLst>
          </p:cNvPr>
          <p:cNvSpPr/>
          <p:nvPr/>
        </p:nvSpPr>
        <p:spPr>
          <a:xfrm>
            <a:off x="9005582" y="418002"/>
            <a:ext cx="28026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독거노인을 위한 외로움 </a:t>
            </a:r>
            <a:r>
              <a:rPr lang="ko-KR" altLang="en-US" sz="1400" b="1" dirty="0" err="1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알리미</a:t>
            </a:r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 </a:t>
            </a:r>
            <a:r>
              <a:rPr lang="en-US" altLang="ko-KR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IoT</a:t>
            </a:r>
            <a:endParaRPr lang="ko-KR" altLang="en-US" sz="1400" b="1" dirty="0">
              <a:ln/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charset="-127"/>
              <a:ea typeface="나눔스퀘어라운드 Bold" panose="020B0600000101010101" charset="-127"/>
              <a:cs typeface="Malgun Gothic"/>
              <a:sym typeface="Malgun Gothic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F97C8C6-4717-49E3-A80E-56FF9C4DE9FB}"/>
              </a:ext>
            </a:extLst>
          </p:cNvPr>
          <p:cNvSpPr txBox="1"/>
          <p:nvPr/>
        </p:nvSpPr>
        <p:spPr>
          <a:xfrm>
            <a:off x="0" y="410849"/>
            <a:ext cx="3929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1. </a:t>
            </a:r>
            <a:r>
              <a:rPr lang="ko-KR" altLang="en-US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진행 내용 및 최종 결과물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CA813CE8-7E50-48E3-B6FB-3155F6DC0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0583" y="6103615"/>
            <a:ext cx="2132058" cy="535060"/>
          </a:xfrm>
        </p:spPr>
        <p:txBody>
          <a:bodyPr>
            <a:normAutofit/>
          </a:bodyPr>
          <a:lstStyle/>
          <a:p>
            <a:r>
              <a:rPr lang="ko-KR" altLang="en-US" sz="1400" dirty="0"/>
              <a:t>지문인식 시연영상</a:t>
            </a:r>
          </a:p>
        </p:txBody>
      </p:sp>
      <p:pic>
        <p:nvPicPr>
          <p:cNvPr id="5" name="화면 녹화 4">
            <a:hlinkClick r:id="" action="ppaction://media"/>
            <a:extLst>
              <a:ext uri="{FF2B5EF4-FFF2-40B4-BE49-F238E27FC236}">
                <a16:creationId xmlns:a16="http://schemas.microsoft.com/office/drawing/2014/main" id="{7446A54D-140C-4AD0-8925-93B081FF6D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37850" y="1079704"/>
            <a:ext cx="2743200" cy="4918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972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8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1" name="Google Shape;331;p31"/>
          <p:cNvCxnSpPr/>
          <p:nvPr/>
        </p:nvCxnSpPr>
        <p:spPr>
          <a:xfrm>
            <a:off x="0" y="798976"/>
            <a:ext cx="12192000" cy="0"/>
          </a:xfrm>
          <a:prstGeom prst="straightConnector1">
            <a:avLst/>
          </a:prstGeom>
          <a:noFill/>
          <a:ln w="38100" cap="flat" cmpd="sng">
            <a:solidFill>
              <a:srgbClr val="1A3D6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4" name="슬라이드 번호 개체 틀 2">
            <a:extLst>
              <a:ext uri="{FF2B5EF4-FFF2-40B4-BE49-F238E27FC236}">
                <a16:creationId xmlns:a16="http://schemas.microsoft.com/office/drawing/2014/main" id="{B1243EAE-96C6-4A8D-B46B-6F3132611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fld id="{40FBB2B5-D120-49A8-824F-3F9D6329F4B7}" type="slidenum"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18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23" name="Google Shape;109;p14">
            <a:extLst>
              <a:ext uri="{FF2B5EF4-FFF2-40B4-BE49-F238E27FC236}">
                <a16:creationId xmlns:a16="http://schemas.microsoft.com/office/drawing/2014/main" id="{6C662BE6-8717-4582-81D3-7C908FE7BB85}"/>
              </a:ext>
            </a:extLst>
          </p:cNvPr>
          <p:cNvGrpSpPr/>
          <p:nvPr/>
        </p:nvGrpSpPr>
        <p:grpSpPr>
          <a:xfrm>
            <a:off x="79004" y="60633"/>
            <a:ext cx="1827618" cy="370038"/>
            <a:chOff x="786181" y="2139729"/>
            <a:chExt cx="3228858" cy="605920"/>
          </a:xfrm>
        </p:grpSpPr>
        <p:sp>
          <p:nvSpPr>
            <p:cNvPr id="25" name="Google Shape;110;p14">
              <a:extLst>
                <a:ext uri="{FF2B5EF4-FFF2-40B4-BE49-F238E27FC236}">
                  <a16:creationId xmlns:a16="http://schemas.microsoft.com/office/drawing/2014/main" id="{69BD0A10-AB05-47B9-A03B-9AA3B6A5D294}"/>
                </a:ext>
              </a:extLst>
            </p:cNvPr>
            <p:cNvSpPr/>
            <p:nvPr/>
          </p:nvSpPr>
          <p:spPr>
            <a:xfrm>
              <a:off x="933657" y="2232006"/>
              <a:ext cx="3081382" cy="458109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1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개발 진행 내용 및 결과</a:t>
              </a:r>
              <a:endParaRPr sz="11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26" name="Google Shape;111;p14">
              <a:extLst>
                <a:ext uri="{FF2B5EF4-FFF2-40B4-BE49-F238E27FC236}">
                  <a16:creationId xmlns:a16="http://schemas.microsoft.com/office/drawing/2014/main" id="{2B892ED8-A758-4FF7-B505-4C09CBE6DF3F}"/>
                </a:ext>
              </a:extLst>
            </p:cNvPr>
            <p:cNvSpPr/>
            <p:nvPr/>
          </p:nvSpPr>
          <p:spPr>
            <a:xfrm>
              <a:off x="786181" y="2139729"/>
              <a:ext cx="605920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 err="1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Ⅲ</a:t>
              </a:r>
              <a:endParaRPr sz="12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CA2DC76C-8187-4B74-B2D9-E31D4522B32D}"/>
              </a:ext>
            </a:extLst>
          </p:cNvPr>
          <p:cNvSpPr txBox="1"/>
          <p:nvPr/>
        </p:nvSpPr>
        <p:spPr>
          <a:xfrm>
            <a:off x="638600" y="1282040"/>
            <a:ext cx="9192821" cy="826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나</a:t>
            </a:r>
            <a:r>
              <a:rPr lang="en-US" altLang="ko-KR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소프트웨어 부분</a:t>
            </a:r>
            <a:endParaRPr lang="en-US" altLang="ko-KR" sz="2000" b="1" dirty="0">
              <a:solidFill>
                <a:srgbClr val="27457B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 err="1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웹캠</a:t>
            </a:r>
            <a:r>
              <a:rPr lang="ko-KR" altLang="en-US" sz="16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스트리밍 웹서버</a:t>
            </a:r>
            <a:endParaRPr lang="en-US" altLang="ko-KR" sz="1600" b="1" dirty="0">
              <a:solidFill>
                <a:srgbClr val="27457B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2F32675-CFCE-44B2-AC80-1F342D7AC5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7907" y="1459541"/>
            <a:ext cx="6511536" cy="31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F0DAE8C5-E780-4E3F-B1C1-36B7AAB0AD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923811F2-E222-4ECB-AD27-F80E7FCE9A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BAB4BD0-ADA4-423E-8360-1F89845868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A24493F-7763-423A-A812-B164D87191DA}"/>
              </a:ext>
            </a:extLst>
          </p:cNvPr>
          <p:cNvSpPr/>
          <p:nvPr/>
        </p:nvSpPr>
        <p:spPr>
          <a:xfrm>
            <a:off x="9005582" y="418002"/>
            <a:ext cx="28026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독거노인을 위한 외로움 </a:t>
            </a:r>
            <a:r>
              <a:rPr lang="ko-KR" altLang="en-US" sz="1400" b="1" dirty="0" err="1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알리미</a:t>
            </a:r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 </a:t>
            </a:r>
            <a:r>
              <a:rPr lang="en-US" altLang="ko-KR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IoT</a:t>
            </a:r>
            <a:endParaRPr lang="ko-KR" altLang="en-US" sz="1400" b="1" dirty="0">
              <a:ln/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charset="-127"/>
              <a:ea typeface="나눔스퀘어라운드 Bold" panose="020B0600000101010101" charset="-127"/>
              <a:cs typeface="Malgun Gothic"/>
              <a:sym typeface="Malgun Gothic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F97C8C6-4717-49E3-A80E-56FF9C4DE9FB}"/>
              </a:ext>
            </a:extLst>
          </p:cNvPr>
          <p:cNvSpPr txBox="1"/>
          <p:nvPr/>
        </p:nvSpPr>
        <p:spPr>
          <a:xfrm>
            <a:off x="0" y="410849"/>
            <a:ext cx="3929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1. </a:t>
            </a:r>
            <a:r>
              <a:rPr lang="ko-KR" altLang="en-US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진행 내용 및 최종 결과물</a:t>
            </a: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CA813CE8-7E50-48E3-B6FB-3155F6DC0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76150" y="5731015"/>
            <a:ext cx="2132058" cy="535060"/>
          </a:xfrm>
        </p:spPr>
        <p:txBody>
          <a:bodyPr>
            <a:normAutofit/>
          </a:bodyPr>
          <a:lstStyle/>
          <a:p>
            <a:r>
              <a:rPr lang="ko-KR" altLang="en-US" sz="1400" dirty="0" err="1"/>
              <a:t>웹캠</a:t>
            </a:r>
            <a:r>
              <a:rPr lang="ko-KR" altLang="en-US" sz="1400" dirty="0"/>
              <a:t> 스트리밍       웹서버 시연영상</a:t>
            </a:r>
          </a:p>
        </p:txBody>
      </p:sp>
      <p:pic>
        <p:nvPicPr>
          <p:cNvPr id="3" name="웹스트리밍영상">
            <a:hlinkClick r:id="" action="ppaction://media"/>
            <a:extLst>
              <a:ext uri="{FF2B5EF4-FFF2-40B4-BE49-F238E27FC236}">
                <a16:creationId xmlns:a16="http://schemas.microsoft.com/office/drawing/2014/main" id="{E8125140-0066-4EE7-B691-95F8F06700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705131" y="1282041"/>
            <a:ext cx="2803519" cy="4984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2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1" name="Google Shape;331;p31"/>
          <p:cNvCxnSpPr/>
          <p:nvPr/>
        </p:nvCxnSpPr>
        <p:spPr>
          <a:xfrm>
            <a:off x="0" y="798976"/>
            <a:ext cx="12192000" cy="0"/>
          </a:xfrm>
          <a:prstGeom prst="straightConnector1">
            <a:avLst/>
          </a:prstGeom>
          <a:noFill/>
          <a:ln w="38100" cap="flat" cmpd="sng">
            <a:solidFill>
              <a:srgbClr val="1A3D6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4" name="슬라이드 번호 개체 틀 2">
            <a:extLst>
              <a:ext uri="{FF2B5EF4-FFF2-40B4-BE49-F238E27FC236}">
                <a16:creationId xmlns:a16="http://schemas.microsoft.com/office/drawing/2014/main" id="{B1243EAE-96C6-4A8D-B46B-6F3132611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fld id="{40FBB2B5-D120-49A8-824F-3F9D6329F4B7}" type="slidenum"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19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23" name="Google Shape;109;p14">
            <a:extLst>
              <a:ext uri="{FF2B5EF4-FFF2-40B4-BE49-F238E27FC236}">
                <a16:creationId xmlns:a16="http://schemas.microsoft.com/office/drawing/2014/main" id="{6C662BE6-8717-4582-81D3-7C908FE7BB85}"/>
              </a:ext>
            </a:extLst>
          </p:cNvPr>
          <p:cNvGrpSpPr/>
          <p:nvPr/>
        </p:nvGrpSpPr>
        <p:grpSpPr>
          <a:xfrm>
            <a:off x="79004" y="60633"/>
            <a:ext cx="1827618" cy="370038"/>
            <a:chOff x="786181" y="2139729"/>
            <a:chExt cx="3228858" cy="605920"/>
          </a:xfrm>
        </p:grpSpPr>
        <p:sp>
          <p:nvSpPr>
            <p:cNvPr id="25" name="Google Shape;110;p14">
              <a:extLst>
                <a:ext uri="{FF2B5EF4-FFF2-40B4-BE49-F238E27FC236}">
                  <a16:creationId xmlns:a16="http://schemas.microsoft.com/office/drawing/2014/main" id="{69BD0A10-AB05-47B9-A03B-9AA3B6A5D294}"/>
                </a:ext>
              </a:extLst>
            </p:cNvPr>
            <p:cNvSpPr/>
            <p:nvPr/>
          </p:nvSpPr>
          <p:spPr>
            <a:xfrm>
              <a:off x="933657" y="2232006"/>
              <a:ext cx="3081382" cy="458109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1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개발 진행 내용 및 결과</a:t>
              </a:r>
              <a:endParaRPr sz="11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26" name="Google Shape;111;p14">
              <a:extLst>
                <a:ext uri="{FF2B5EF4-FFF2-40B4-BE49-F238E27FC236}">
                  <a16:creationId xmlns:a16="http://schemas.microsoft.com/office/drawing/2014/main" id="{2B892ED8-A758-4FF7-B505-4C09CBE6DF3F}"/>
                </a:ext>
              </a:extLst>
            </p:cNvPr>
            <p:cNvSpPr/>
            <p:nvPr/>
          </p:nvSpPr>
          <p:spPr>
            <a:xfrm>
              <a:off x="786181" y="2139729"/>
              <a:ext cx="605920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 err="1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Ⅲ</a:t>
              </a:r>
              <a:endParaRPr sz="12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CA2DC76C-8187-4B74-B2D9-E31D4522B32D}"/>
              </a:ext>
            </a:extLst>
          </p:cNvPr>
          <p:cNvSpPr txBox="1"/>
          <p:nvPr/>
        </p:nvSpPr>
        <p:spPr>
          <a:xfrm>
            <a:off x="638600" y="1282040"/>
            <a:ext cx="9192821" cy="826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나</a:t>
            </a:r>
            <a:r>
              <a:rPr lang="en-US" altLang="ko-KR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소프트웨어 부분</a:t>
            </a:r>
            <a:endParaRPr lang="en-US" altLang="ko-KR" sz="2000" b="1" dirty="0">
              <a:solidFill>
                <a:srgbClr val="27457B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통합 제어 웹 서버</a:t>
            </a:r>
            <a:endParaRPr lang="en-US" altLang="ko-KR" sz="1600" b="1" dirty="0">
              <a:solidFill>
                <a:srgbClr val="27457B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2F32675-CFCE-44B2-AC80-1F342D7AC5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7907" y="1459541"/>
            <a:ext cx="6511536" cy="31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F0DAE8C5-E780-4E3F-B1C1-36B7AAB0AD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923811F2-E222-4ECB-AD27-F80E7FCE9A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BAB4BD0-ADA4-423E-8360-1F89845868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A24493F-7763-423A-A812-B164D87191DA}"/>
              </a:ext>
            </a:extLst>
          </p:cNvPr>
          <p:cNvSpPr/>
          <p:nvPr/>
        </p:nvSpPr>
        <p:spPr>
          <a:xfrm>
            <a:off x="9005582" y="418002"/>
            <a:ext cx="28026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독거노인을 위한 외로움 </a:t>
            </a:r>
            <a:r>
              <a:rPr lang="ko-KR" altLang="en-US" sz="1400" b="1" dirty="0" err="1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알리미</a:t>
            </a:r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 </a:t>
            </a:r>
            <a:r>
              <a:rPr lang="en-US" altLang="ko-KR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IoT</a:t>
            </a:r>
            <a:endParaRPr lang="ko-KR" altLang="en-US" sz="1400" b="1" dirty="0">
              <a:ln/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charset="-127"/>
              <a:ea typeface="나눔스퀘어라운드 Bold" panose="020B0600000101010101" charset="-127"/>
              <a:cs typeface="Malgun Gothic"/>
              <a:sym typeface="Malgun Gothic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574FC1-5ABF-48EE-A6F0-CD2FB21E24AB}"/>
              </a:ext>
            </a:extLst>
          </p:cNvPr>
          <p:cNvSpPr txBox="1"/>
          <p:nvPr/>
        </p:nvSpPr>
        <p:spPr>
          <a:xfrm>
            <a:off x="0" y="410849"/>
            <a:ext cx="3929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1. </a:t>
            </a:r>
            <a:r>
              <a:rPr lang="ko-KR" altLang="en-US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진행 내용 및 최종 결과물</a:t>
            </a:r>
          </a:p>
        </p:txBody>
      </p:sp>
      <p:pic>
        <p:nvPicPr>
          <p:cNvPr id="5" name="그림 4" descr="모니터, 앉아있는, 열기, 전자레인지이(가) 표시된 사진&#10;&#10;자동 생성된 설명">
            <a:extLst>
              <a:ext uri="{FF2B5EF4-FFF2-40B4-BE49-F238E27FC236}">
                <a16:creationId xmlns:a16="http://schemas.microsoft.com/office/drawing/2014/main" id="{7DA383B0-6C84-4131-A261-DCC09343DE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6350" y="1531949"/>
            <a:ext cx="4460400" cy="4460400"/>
          </a:xfrm>
          <a:prstGeom prst="rect">
            <a:avLst/>
          </a:prstGeom>
        </p:spPr>
      </p:pic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88580BE6-1B75-442E-B125-DFD8C816D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76150" y="5731015"/>
            <a:ext cx="2132058" cy="535060"/>
          </a:xfrm>
        </p:spPr>
        <p:txBody>
          <a:bodyPr>
            <a:normAutofit/>
          </a:bodyPr>
          <a:lstStyle/>
          <a:p>
            <a:r>
              <a:rPr lang="ko-KR" altLang="en-US" sz="1400" dirty="0"/>
              <a:t>통합 제어 서버 사진</a:t>
            </a:r>
          </a:p>
        </p:txBody>
      </p:sp>
    </p:spTree>
    <p:extLst>
      <p:ext uri="{BB962C8B-B14F-4D97-AF65-F5344CB8AC3E}">
        <p14:creationId xmlns:p14="http://schemas.microsoft.com/office/powerpoint/2010/main" val="4219802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/>
        </p:nvSpPr>
        <p:spPr>
          <a:xfrm>
            <a:off x="115491" y="91100"/>
            <a:ext cx="8739124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rgbClr val="3F3F3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/>
                <a:sym typeface="Arial"/>
              </a:rPr>
              <a:t>목차</a:t>
            </a:r>
            <a:endParaRPr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cxnSp>
        <p:nvCxnSpPr>
          <p:cNvPr id="96" name="Google Shape;96;p14"/>
          <p:cNvCxnSpPr/>
          <p:nvPr/>
        </p:nvCxnSpPr>
        <p:spPr>
          <a:xfrm>
            <a:off x="0" y="798976"/>
            <a:ext cx="12192000" cy="0"/>
          </a:xfrm>
          <a:prstGeom prst="straightConnector1">
            <a:avLst/>
          </a:prstGeom>
          <a:noFill/>
          <a:ln w="38100" cap="flat" cmpd="sng">
            <a:solidFill>
              <a:srgbClr val="1A3D6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2" name="슬라이드 번호 개체 틀 2">
            <a:extLst>
              <a:ext uri="{FF2B5EF4-FFF2-40B4-BE49-F238E27FC236}">
                <a16:creationId xmlns:a16="http://schemas.microsoft.com/office/drawing/2014/main" id="{E5CF8747-439B-48FD-96E0-5E58F25BB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fld id="{40FBB2B5-D120-49A8-824F-3F9D6329F4B7}" type="slidenum"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587D5AE-05F1-499B-A405-0034FE497EF1}"/>
              </a:ext>
            </a:extLst>
          </p:cNvPr>
          <p:cNvGrpSpPr/>
          <p:nvPr/>
        </p:nvGrpSpPr>
        <p:grpSpPr>
          <a:xfrm>
            <a:off x="4522180" y="1955580"/>
            <a:ext cx="3147639" cy="605920"/>
            <a:chOff x="816152" y="2232320"/>
            <a:chExt cx="3147639" cy="605920"/>
          </a:xfrm>
        </p:grpSpPr>
        <p:sp>
          <p:nvSpPr>
            <p:cNvPr id="21" name="Google Shape;103;p14">
              <a:extLst>
                <a:ext uri="{FF2B5EF4-FFF2-40B4-BE49-F238E27FC236}">
                  <a16:creationId xmlns:a16="http://schemas.microsoft.com/office/drawing/2014/main" id="{CCC0C5E6-2474-4FA0-8ECC-52BEC1D54BA1}"/>
                </a:ext>
              </a:extLst>
            </p:cNvPr>
            <p:cNvSpPr/>
            <p:nvPr/>
          </p:nvSpPr>
          <p:spPr>
            <a:xfrm>
              <a:off x="959998" y="2324597"/>
              <a:ext cx="3003793" cy="458109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20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    프로젝트 개요</a:t>
              </a:r>
            </a:p>
          </p:txBody>
        </p:sp>
        <p:sp>
          <p:nvSpPr>
            <p:cNvPr id="23" name="Google Shape;104;p14">
              <a:extLst>
                <a:ext uri="{FF2B5EF4-FFF2-40B4-BE49-F238E27FC236}">
                  <a16:creationId xmlns:a16="http://schemas.microsoft.com/office/drawing/2014/main" id="{B5391922-D315-4C90-B69C-993B5DFBB1ED}"/>
                </a:ext>
              </a:extLst>
            </p:cNvPr>
            <p:cNvSpPr/>
            <p:nvPr/>
          </p:nvSpPr>
          <p:spPr>
            <a:xfrm>
              <a:off x="816152" y="2232320"/>
              <a:ext cx="591008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400" dirty="0" err="1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Ⅰ</a:t>
              </a:r>
              <a:endParaRPr sz="24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  <p:grpSp>
        <p:nvGrpSpPr>
          <p:cNvPr id="24" name="Google Shape;106;p14">
            <a:extLst>
              <a:ext uri="{FF2B5EF4-FFF2-40B4-BE49-F238E27FC236}">
                <a16:creationId xmlns:a16="http://schemas.microsoft.com/office/drawing/2014/main" id="{D7B67BBD-34A3-4321-BE74-E055FC727314}"/>
              </a:ext>
            </a:extLst>
          </p:cNvPr>
          <p:cNvGrpSpPr/>
          <p:nvPr/>
        </p:nvGrpSpPr>
        <p:grpSpPr>
          <a:xfrm>
            <a:off x="4520423" y="2880504"/>
            <a:ext cx="3149396" cy="605920"/>
            <a:chOff x="786181" y="2139729"/>
            <a:chExt cx="3189888" cy="605920"/>
          </a:xfrm>
        </p:grpSpPr>
        <p:sp>
          <p:nvSpPr>
            <p:cNvPr id="25" name="Google Shape;107;p14">
              <a:extLst>
                <a:ext uri="{FF2B5EF4-FFF2-40B4-BE49-F238E27FC236}">
                  <a16:creationId xmlns:a16="http://schemas.microsoft.com/office/drawing/2014/main" id="{65296914-C04D-4FB4-8A6A-ACE1E1827FB0}"/>
                </a:ext>
              </a:extLst>
            </p:cNvPr>
            <p:cNvSpPr/>
            <p:nvPr/>
          </p:nvSpPr>
          <p:spPr>
            <a:xfrm>
              <a:off x="933656" y="2232006"/>
              <a:ext cx="3042413" cy="458109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20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개발 추진 내용과 범위</a:t>
              </a:r>
              <a:endParaRPr sz="20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26" name="Google Shape;108;p14">
              <a:extLst>
                <a:ext uri="{FF2B5EF4-FFF2-40B4-BE49-F238E27FC236}">
                  <a16:creationId xmlns:a16="http://schemas.microsoft.com/office/drawing/2014/main" id="{C126FFC8-6468-4A08-92BE-75480677FB22}"/>
                </a:ext>
              </a:extLst>
            </p:cNvPr>
            <p:cNvSpPr/>
            <p:nvPr/>
          </p:nvSpPr>
          <p:spPr>
            <a:xfrm>
              <a:off x="786181" y="2139729"/>
              <a:ext cx="605920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400" dirty="0" err="1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Ⅱ</a:t>
              </a:r>
              <a:endParaRPr sz="24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  <p:grpSp>
        <p:nvGrpSpPr>
          <p:cNvPr id="27" name="Google Shape;109;p14">
            <a:extLst>
              <a:ext uri="{FF2B5EF4-FFF2-40B4-BE49-F238E27FC236}">
                <a16:creationId xmlns:a16="http://schemas.microsoft.com/office/drawing/2014/main" id="{42A6912F-F2D7-4859-A4F2-F118B367C0A2}"/>
              </a:ext>
            </a:extLst>
          </p:cNvPr>
          <p:cNvGrpSpPr/>
          <p:nvPr/>
        </p:nvGrpSpPr>
        <p:grpSpPr>
          <a:xfrm>
            <a:off x="4521302" y="3805428"/>
            <a:ext cx="3149396" cy="605920"/>
            <a:chOff x="786181" y="2139729"/>
            <a:chExt cx="3228858" cy="605920"/>
          </a:xfrm>
        </p:grpSpPr>
        <p:sp>
          <p:nvSpPr>
            <p:cNvPr id="28" name="Google Shape;110;p14">
              <a:extLst>
                <a:ext uri="{FF2B5EF4-FFF2-40B4-BE49-F238E27FC236}">
                  <a16:creationId xmlns:a16="http://schemas.microsoft.com/office/drawing/2014/main" id="{AE47406D-C589-4DC7-BF75-1B81BE556B6C}"/>
                </a:ext>
              </a:extLst>
            </p:cNvPr>
            <p:cNvSpPr/>
            <p:nvPr/>
          </p:nvSpPr>
          <p:spPr>
            <a:xfrm>
              <a:off x="933657" y="2232006"/>
              <a:ext cx="3081382" cy="458109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20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개발 진행 내용 및 결과</a:t>
              </a:r>
              <a:endParaRPr sz="20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29" name="Google Shape;111;p14">
              <a:extLst>
                <a:ext uri="{FF2B5EF4-FFF2-40B4-BE49-F238E27FC236}">
                  <a16:creationId xmlns:a16="http://schemas.microsoft.com/office/drawing/2014/main" id="{326C70E8-C19F-4D7F-90F5-96C378C42798}"/>
                </a:ext>
              </a:extLst>
            </p:cNvPr>
            <p:cNvSpPr/>
            <p:nvPr/>
          </p:nvSpPr>
          <p:spPr>
            <a:xfrm>
              <a:off x="786181" y="2139729"/>
              <a:ext cx="605920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400" dirty="0" err="1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Ⅲ</a:t>
              </a:r>
              <a:endParaRPr sz="24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  <p:grpSp>
        <p:nvGrpSpPr>
          <p:cNvPr id="30" name="Google Shape;109;p14">
            <a:extLst>
              <a:ext uri="{FF2B5EF4-FFF2-40B4-BE49-F238E27FC236}">
                <a16:creationId xmlns:a16="http://schemas.microsoft.com/office/drawing/2014/main" id="{363F4ADD-1276-4E34-8567-D8D50F902700}"/>
              </a:ext>
            </a:extLst>
          </p:cNvPr>
          <p:cNvGrpSpPr/>
          <p:nvPr/>
        </p:nvGrpSpPr>
        <p:grpSpPr>
          <a:xfrm>
            <a:off x="4521302" y="4730352"/>
            <a:ext cx="3149396" cy="605920"/>
            <a:chOff x="786181" y="2139729"/>
            <a:chExt cx="3228858" cy="605920"/>
          </a:xfrm>
        </p:grpSpPr>
        <p:sp>
          <p:nvSpPr>
            <p:cNvPr id="31" name="Google Shape;110;p14">
              <a:extLst>
                <a:ext uri="{FF2B5EF4-FFF2-40B4-BE49-F238E27FC236}">
                  <a16:creationId xmlns:a16="http://schemas.microsoft.com/office/drawing/2014/main" id="{9E9A8986-A69A-4FA8-A61E-79A40DF2A893}"/>
                </a:ext>
              </a:extLst>
            </p:cNvPr>
            <p:cNvSpPr/>
            <p:nvPr/>
          </p:nvSpPr>
          <p:spPr>
            <a:xfrm>
              <a:off x="933657" y="2232006"/>
              <a:ext cx="3081382" cy="458109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20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  결론</a:t>
              </a:r>
              <a:endParaRPr sz="20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32" name="Google Shape;111;p14">
              <a:extLst>
                <a:ext uri="{FF2B5EF4-FFF2-40B4-BE49-F238E27FC236}">
                  <a16:creationId xmlns:a16="http://schemas.microsoft.com/office/drawing/2014/main" id="{5E9F89FF-6A47-47FC-9539-0F8666B7FB3C}"/>
                </a:ext>
              </a:extLst>
            </p:cNvPr>
            <p:cNvSpPr/>
            <p:nvPr/>
          </p:nvSpPr>
          <p:spPr>
            <a:xfrm>
              <a:off x="786181" y="2139729"/>
              <a:ext cx="605920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2400" dirty="0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Ⅳ</a:t>
              </a:r>
              <a:endParaRPr sz="24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1" name="Google Shape;331;p31"/>
          <p:cNvCxnSpPr/>
          <p:nvPr/>
        </p:nvCxnSpPr>
        <p:spPr>
          <a:xfrm>
            <a:off x="0" y="798976"/>
            <a:ext cx="12192000" cy="0"/>
          </a:xfrm>
          <a:prstGeom prst="straightConnector1">
            <a:avLst/>
          </a:prstGeom>
          <a:noFill/>
          <a:ln w="38100" cap="flat" cmpd="sng">
            <a:solidFill>
              <a:srgbClr val="1A3D6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4" name="슬라이드 번호 개체 틀 2">
            <a:extLst>
              <a:ext uri="{FF2B5EF4-FFF2-40B4-BE49-F238E27FC236}">
                <a16:creationId xmlns:a16="http://schemas.microsoft.com/office/drawing/2014/main" id="{B1243EAE-96C6-4A8D-B46B-6F3132611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fld id="{40FBB2B5-D120-49A8-824F-3F9D6329F4B7}" type="slidenum"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20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23" name="Google Shape;109;p14">
            <a:extLst>
              <a:ext uri="{FF2B5EF4-FFF2-40B4-BE49-F238E27FC236}">
                <a16:creationId xmlns:a16="http://schemas.microsoft.com/office/drawing/2014/main" id="{6C662BE6-8717-4582-81D3-7C908FE7BB85}"/>
              </a:ext>
            </a:extLst>
          </p:cNvPr>
          <p:cNvGrpSpPr/>
          <p:nvPr/>
        </p:nvGrpSpPr>
        <p:grpSpPr>
          <a:xfrm>
            <a:off x="79004" y="60633"/>
            <a:ext cx="1827618" cy="370038"/>
            <a:chOff x="786181" y="2139729"/>
            <a:chExt cx="3228858" cy="605920"/>
          </a:xfrm>
        </p:grpSpPr>
        <p:sp>
          <p:nvSpPr>
            <p:cNvPr id="25" name="Google Shape;110;p14">
              <a:extLst>
                <a:ext uri="{FF2B5EF4-FFF2-40B4-BE49-F238E27FC236}">
                  <a16:creationId xmlns:a16="http://schemas.microsoft.com/office/drawing/2014/main" id="{69BD0A10-AB05-47B9-A03B-9AA3B6A5D294}"/>
                </a:ext>
              </a:extLst>
            </p:cNvPr>
            <p:cNvSpPr/>
            <p:nvPr/>
          </p:nvSpPr>
          <p:spPr>
            <a:xfrm>
              <a:off x="933657" y="2232006"/>
              <a:ext cx="3081382" cy="458109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1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개발 진행 내용 및 결과</a:t>
              </a:r>
              <a:endParaRPr sz="11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26" name="Google Shape;111;p14">
              <a:extLst>
                <a:ext uri="{FF2B5EF4-FFF2-40B4-BE49-F238E27FC236}">
                  <a16:creationId xmlns:a16="http://schemas.microsoft.com/office/drawing/2014/main" id="{2B892ED8-A758-4FF7-B505-4C09CBE6DF3F}"/>
                </a:ext>
              </a:extLst>
            </p:cNvPr>
            <p:cNvSpPr/>
            <p:nvPr/>
          </p:nvSpPr>
          <p:spPr>
            <a:xfrm>
              <a:off x="786181" y="2139729"/>
              <a:ext cx="605920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 err="1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Ⅲ</a:t>
              </a:r>
              <a:endParaRPr sz="12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CA2DC76C-8187-4B74-B2D9-E31D4522B32D}"/>
              </a:ext>
            </a:extLst>
          </p:cNvPr>
          <p:cNvSpPr txBox="1"/>
          <p:nvPr/>
        </p:nvSpPr>
        <p:spPr>
          <a:xfrm>
            <a:off x="638600" y="1282040"/>
            <a:ext cx="9192821" cy="823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나</a:t>
            </a:r>
            <a:r>
              <a:rPr lang="en-US" altLang="ko-KR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 </a:t>
            </a: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소프트웨어 부분</a:t>
            </a:r>
            <a:endParaRPr lang="en-US" altLang="ko-KR" sz="2000" b="1" dirty="0">
              <a:solidFill>
                <a:srgbClr val="27457B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외로움 </a:t>
            </a:r>
            <a:r>
              <a:rPr lang="ko-KR" altLang="en-US" sz="1600" b="1" dirty="0" err="1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알리미</a:t>
            </a:r>
            <a:r>
              <a:rPr lang="ko-KR" altLang="en-US" sz="16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애플리케이션</a:t>
            </a:r>
            <a:endParaRPr lang="en-US" altLang="ko-KR" sz="1600" b="1" dirty="0">
              <a:solidFill>
                <a:srgbClr val="27457B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2F32675-CFCE-44B2-AC80-1F342D7AC5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7907" y="1459541"/>
            <a:ext cx="6511536" cy="31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F0DAE8C5-E780-4E3F-B1C1-36B7AAB0AD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923811F2-E222-4ECB-AD27-F80E7FCE9A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BAB4BD0-ADA4-423E-8360-1F89845868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A24493F-7763-423A-A812-B164D87191DA}"/>
              </a:ext>
            </a:extLst>
          </p:cNvPr>
          <p:cNvSpPr/>
          <p:nvPr/>
        </p:nvSpPr>
        <p:spPr>
          <a:xfrm>
            <a:off x="9005582" y="418002"/>
            <a:ext cx="28026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독거노인을 위한 외로움 </a:t>
            </a:r>
            <a:r>
              <a:rPr lang="ko-KR" altLang="en-US" sz="1400" b="1" dirty="0" err="1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알리미</a:t>
            </a:r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 </a:t>
            </a:r>
            <a:r>
              <a:rPr lang="en-US" altLang="ko-KR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IoT</a:t>
            </a:r>
            <a:endParaRPr lang="ko-KR" altLang="en-US" sz="1400" b="1" dirty="0">
              <a:ln/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charset="-127"/>
              <a:ea typeface="나눔스퀘어라운드 Bold" panose="020B0600000101010101" charset="-127"/>
              <a:cs typeface="Malgun Gothic"/>
              <a:sym typeface="Malgun Gothic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4BE154-AC09-4285-9DDF-DE471ED110A5}"/>
              </a:ext>
            </a:extLst>
          </p:cNvPr>
          <p:cNvSpPr txBox="1"/>
          <p:nvPr/>
        </p:nvSpPr>
        <p:spPr>
          <a:xfrm>
            <a:off x="0" y="410849"/>
            <a:ext cx="3929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1. </a:t>
            </a:r>
            <a:r>
              <a:rPr lang="ko-KR" altLang="en-US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진행 내용 및 최종 결과물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27367986-0E72-40D2-8BFA-233D28C6E6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2402" y="1282040"/>
            <a:ext cx="2384210" cy="5033334"/>
          </a:xfrm>
          <a:prstGeom prst="rect">
            <a:avLst/>
          </a:prstGeom>
        </p:spPr>
      </p:pic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B29E7141-F317-4DF1-96FA-0B1D3EFEB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0866" y="5731015"/>
            <a:ext cx="2132058" cy="535060"/>
          </a:xfrm>
        </p:spPr>
        <p:txBody>
          <a:bodyPr>
            <a:normAutofit/>
          </a:bodyPr>
          <a:lstStyle/>
          <a:p>
            <a:r>
              <a:rPr lang="ko-KR" altLang="en-US" sz="1400" dirty="0"/>
              <a:t>애플리케이션 사진</a:t>
            </a:r>
          </a:p>
        </p:txBody>
      </p:sp>
    </p:spTree>
    <p:extLst>
      <p:ext uri="{BB962C8B-B14F-4D97-AF65-F5344CB8AC3E}">
        <p14:creationId xmlns:p14="http://schemas.microsoft.com/office/powerpoint/2010/main" val="23788497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26;p21">
            <a:extLst>
              <a:ext uri="{FF2B5EF4-FFF2-40B4-BE49-F238E27FC236}">
                <a16:creationId xmlns:a16="http://schemas.microsoft.com/office/drawing/2014/main" id="{B3A430B7-C423-4860-BCDC-1C2195E4A7E7}"/>
              </a:ext>
            </a:extLst>
          </p:cNvPr>
          <p:cNvSpPr/>
          <p:nvPr/>
        </p:nvSpPr>
        <p:spPr>
          <a:xfrm>
            <a:off x="3976087" y="3334482"/>
            <a:ext cx="4239824" cy="20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lvl="1" indent="-342900">
              <a:lnSpc>
                <a:spcPct val="150000"/>
              </a:lnSpc>
              <a:buClr>
                <a:srgbClr val="3F3F3F"/>
              </a:buClr>
              <a:buSzPts val="1800"/>
              <a:buFontTx/>
              <a:buAutoNum type="arabicPeriod"/>
            </a:pPr>
            <a:r>
              <a:rPr lang="ko-KR" altLang="en-US" dirty="0">
                <a:solidFill>
                  <a:srgbClr val="3F3F3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최종 결과물</a:t>
            </a:r>
            <a:endParaRPr lang="en-US" altLang="ko-KR" dirty="0">
              <a:solidFill>
                <a:srgbClr val="3F3F3F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914400" lvl="1" indent="-342900">
              <a:lnSpc>
                <a:spcPct val="150000"/>
              </a:lnSpc>
              <a:buClr>
                <a:srgbClr val="3F3F3F"/>
              </a:buClr>
              <a:buSzPts val="1800"/>
              <a:buFontTx/>
              <a:buAutoNum type="arabicPeriod"/>
            </a:pPr>
            <a:r>
              <a:rPr lang="ko-KR" altLang="en-US" dirty="0">
                <a:solidFill>
                  <a:srgbClr val="3F3F3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기술 구현에 따른 기대 효과</a:t>
            </a:r>
            <a:endParaRPr lang="en-US" altLang="ko-KR" dirty="0">
              <a:solidFill>
                <a:srgbClr val="3F3F3F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0" name="슬라이드 번호 개체 틀 2">
            <a:extLst>
              <a:ext uri="{FF2B5EF4-FFF2-40B4-BE49-F238E27FC236}">
                <a16:creationId xmlns:a16="http://schemas.microsoft.com/office/drawing/2014/main" id="{0C6F22CC-62E4-41EC-B8C3-319FB8FB6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fld id="{40FBB2B5-D120-49A8-824F-3F9D6329F4B7}" type="slidenum"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21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3" name="Google Shape;109;p14">
            <a:extLst>
              <a:ext uri="{FF2B5EF4-FFF2-40B4-BE49-F238E27FC236}">
                <a16:creationId xmlns:a16="http://schemas.microsoft.com/office/drawing/2014/main" id="{EC6B7A1E-B7E7-4F89-A797-C6AF98F349F6}"/>
              </a:ext>
            </a:extLst>
          </p:cNvPr>
          <p:cNvGrpSpPr/>
          <p:nvPr/>
        </p:nvGrpSpPr>
        <p:grpSpPr>
          <a:xfrm>
            <a:off x="4521300" y="2570063"/>
            <a:ext cx="3149397" cy="605920"/>
            <a:chOff x="786181" y="2139729"/>
            <a:chExt cx="3228859" cy="605920"/>
          </a:xfrm>
        </p:grpSpPr>
        <p:sp>
          <p:nvSpPr>
            <p:cNvPr id="14" name="Google Shape;110;p14">
              <a:extLst>
                <a:ext uri="{FF2B5EF4-FFF2-40B4-BE49-F238E27FC236}">
                  <a16:creationId xmlns:a16="http://schemas.microsoft.com/office/drawing/2014/main" id="{31BB8EEB-FDF2-4DE9-A8FE-B1D887DD7D1A}"/>
                </a:ext>
              </a:extLst>
            </p:cNvPr>
            <p:cNvSpPr/>
            <p:nvPr/>
          </p:nvSpPr>
          <p:spPr>
            <a:xfrm>
              <a:off x="933658" y="2232006"/>
              <a:ext cx="3081382" cy="458109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20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  결론</a:t>
              </a:r>
              <a:endParaRPr sz="20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15" name="Google Shape;111;p14">
              <a:extLst>
                <a:ext uri="{FF2B5EF4-FFF2-40B4-BE49-F238E27FC236}">
                  <a16:creationId xmlns:a16="http://schemas.microsoft.com/office/drawing/2014/main" id="{063C1FD0-F5B8-420C-97C5-EBF935356ED1}"/>
                </a:ext>
              </a:extLst>
            </p:cNvPr>
            <p:cNvSpPr/>
            <p:nvPr/>
          </p:nvSpPr>
          <p:spPr>
            <a:xfrm>
              <a:off x="786181" y="2139729"/>
              <a:ext cx="605920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2400" dirty="0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Ⅳ</a:t>
              </a:r>
              <a:endParaRPr sz="24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FCE508-4644-4BEC-9F05-E69DC0CD6BEB}"/>
              </a:ext>
            </a:extLst>
          </p:cNvPr>
          <p:cNvSpPr/>
          <p:nvPr/>
        </p:nvSpPr>
        <p:spPr>
          <a:xfrm>
            <a:off x="4641402" y="1144124"/>
            <a:ext cx="290919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ko-KR" sz="3200" dirty="0">
                <a:solidFill>
                  <a:srgbClr val="1A3D68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Team </a:t>
            </a:r>
            <a:r>
              <a:rPr lang="ko-KR" altLang="en-US" sz="3200" dirty="0">
                <a:solidFill>
                  <a:srgbClr val="1A3D68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깡통코딩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304C7BB-996E-491E-9414-161B80B9C5F8}"/>
              </a:ext>
            </a:extLst>
          </p:cNvPr>
          <p:cNvCxnSpPr>
            <a:cxnSpLocks/>
          </p:cNvCxnSpPr>
          <p:nvPr/>
        </p:nvCxnSpPr>
        <p:spPr>
          <a:xfrm>
            <a:off x="4728341" y="1728899"/>
            <a:ext cx="2735316" cy="0"/>
          </a:xfrm>
          <a:prstGeom prst="line">
            <a:avLst/>
          </a:prstGeom>
          <a:ln w="28575">
            <a:solidFill>
              <a:srgbClr val="213B69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4745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1" name="Google Shape;331;p31"/>
          <p:cNvCxnSpPr/>
          <p:nvPr/>
        </p:nvCxnSpPr>
        <p:spPr>
          <a:xfrm>
            <a:off x="0" y="798976"/>
            <a:ext cx="12192000" cy="0"/>
          </a:xfrm>
          <a:prstGeom prst="straightConnector1">
            <a:avLst/>
          </a:prstGeom>
          <a:noFill/>
          <a:ln w="38100" cap="flat" cmpd="sng">
            <a:solidFill>
              <a:srgbClr val="1A3D6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3107582-F36C-4689-8B41-A920FD65F40B}"/>
              </a:ext>
            </a:extLst>
          </p:cNvPr>
          <p:cNvSpPr txBox="1"/>
          <p:nvPr/>
        </p:nvSpPr>
        <p:spPr>
          <a:xfrm>
            <a:off x="0" y="410849"/>
            <a:ext cx="3929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1. </a:t>
            </a:r>
            <a:r>
              <a:rPr lang="ko-KR" altLang="en-US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최종 결과물</a:t>
            </a:r>
          </a:p>
        </p:txBody>
      </p:sp>
      <p:sp>
        <p:nvSpPr>
          <p:cNvPr id="24" name="슬라이드 번호 개체 틀 2">
            <a:extLst>
              <a:ext uri="{FF2B5EF4-FFF2-40B4-BE49-F238E27FC236}">
                <a16:creationId xmlns:a16="http://schemas.microsoft.com/office/drawing/2014/main" id="{B1243EAE-96C6-4A8D-B46B-6F3132611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fld id="{40FBB2B5-D120-49A8-824F-3F9D6329F4B7}" type="slidenum"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22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AD0E72E-8E75-4133-91BD-F42637061FC3}"/>
              </a:ext>
            </a:extLst>
          </p:cNvPr>
          <p:cNvSpPr/>
          <p:nvPr/>
        </p:nvSpPr>
        <p:spPr>
          <a:xfrm>
            <a:off x="9005582" y="418002"/>
            <a:ext cx="28026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독거노인을 위한 외로움 </a:t>
            </a:r>
            <a:r>
              <a:rPr lang="ko-KR" altLang="en-US" sz="1400" b="1" dirty="0" err="1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알리미</a:t>
            </a:r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 </a:t>
            </a:r>
            <a:r>
              <a:rPr lang="en-US" altLang="ko-KR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IoT</a:t>
            </a:r>
            <a:endParaRPr lang="ko-KR" altLang="en-US" sz="1400" b="1" dirty="0">
              <a:ln/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charset="-127"/>
              <a:ea typeface="나눔스퀘어라운드 Bold" panose="020B0600000101010101" charset="-127"/>
              <a:cs typeface="Malgun Gothic"/>
              <a:sym typeface="Malgun Gothic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2DC76C-8187-4B74-B2D9-E31D4522B32D}"/>
              </a:ext>
            </a:extLst>
          </p:cNvPr>
          <p:cNvSpPr txBox="1"/>
          <p:nvPr/>
        </p:nvSpPr>
        <p:spPr>
          <a:xfrm>
            <a:off x="638600" y="1282040"/>
            <a:ext cx="91928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독거노인 고독사 예방을 위한 외로움 </a:t>
            </a:r>
            <a:r>
              <a:rPr lang="ko-KR" altLang="en-US" sz="2000" b="1" dirty="0" err="1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알리미</a:t>
            </a: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애플리케이션</a:t>
            </a:r>
            <a:endParaRPr lang="ko-KR" altLang="en-US" sz="2800" b="1" dirty="0">
              <a:solidFill>
                <a:srgbClr val="27457B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2F32675-CFCE-44B2-AC80-1F342D7AC5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7907" y="1459541"/>
            <a:ext cx="6511536" cy="31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F0DAE8C5-E780-4E3F-B1C1-36B7AAB0AD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923811F2-E222-4ECB-AD27-F80E7FCE9A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BAB4BD0-ADA4-423E-8360-1F89845868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16" name="Google Shape;109;p14">
            <a:extLst>
              <a:ext uri="{FF2B5EF4-FFF2-40B4-BE49-F238E27FC236}">
                <a16:creationId xmlns:a16="http://schemas.microsoft.com/office/drawing/2014/main" id="{0CD258C6-E1AC-480F-8122-2DE522B44229}"/>
              </a:ext>
            </a:extLst>
          </p:cNvPr>
          <p:cNvGrpSpPr/>
          <p:nvPr/>
        </p:nvGrpSpPr>
        <p:grpSpPr>
          <a:xfrm>
            <a:off x="67290" y="40811"/>
            <a:ext cx="1800666" cy="370038"/>
            <a:chOff x="786181" y="2139729"/>
            <a:chExt cx="3228859" cy="605920"/>
          </a:xfrm>
        </p:grpSpPr>
        <p:sp>
          <p:nvSpPr>
            <p:cNvPr id="17" name="Google Shape;110;p14">
              <a:extLst>
                <a:ext uri="{FF2B5EF4-FFF2-40B4-BE49-F238E27FC236}">
                  <a16:creationId xmlns:a16="http://schemas.microsoft.com/office/drawing/2014/main" id="{C14F4DB8-CE7C-407D-A8D2-2EC1E8EB8D86}"/>
                </a:ext>
              </a:extLst>
            </p:cNvPr>
            <p:cNvSpPr/>
            <p:nvPr/>
          </p:nvSpPr>
          <p:spPr>
            <a:xfrm>
              <a:off x="933658" y="2232006"/>
              <a:ext cx="3081382" cy="458109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1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  결론</a:t>
              </a:r>
              <a:endParaRPr sz="11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18" name="Google Shape;111;p14">
              <a:extLst>
                <a:ext uri="{FF2B5EF4-FFF2-40B4-BE49-F238E27FC236}">
                  <a16:creationId xmlns:a16="http://schemas.microsoft.com/office/drawing/2014/main" id="{BC946071-F434-4BDA-BE7F-0D0ECE9E21A0}"/>
                </a:ext>
              </a:extLst>
            </p:cNvPr>
            <p:cNvSpPr/>
            <p:nvPr/>
          </p:nvSpPr>
          <p:spPr>
            <a:xfrm>
              <a:off x="786181" y="2139729"/>
              <a:ext cx="605920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1200" dirty="0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Ⅳ</a:t>
              </a:r>
              <a:endParaRPr sz="12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B8B19D41-99C2-4E0E-ABF0-084CE60C26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95AB401-23A6-481E-86E3-62823D7D3B72}"/>
              </a:ext>
            </a:extLst>
          </p:cNvPr>
          <p:cNvSpPr txBox="1"/>
          <p:nvPr/>
        </p:nvSpPr>
        <p:spPr>
          <a:xfrm>
            <a:off x="916579" y="1682150"/>
            <a:ext cx="100756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외로움 </a:t>
            </a:r>
            <a:r>
              <a:rPr lang="ko-KR" altLang="en-US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알리미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애플리케이션을 이용한 </a:t>
            </a:r>
            <a:r>
              <a:rPr lang="ko-KR" altLang="en-US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도어락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제어</a:t>
            </a: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0" name="내용 개체 틀 2">
            <a:extLst>
              <a:ext uri="{FF2B5EF4-FFF2-40B4-BE49-F238E27FC236}">
                <a16:creationId xmlns:a16="http://schemas.microsoft.com/office/drawing/2014/main" id="{97846B1A-3A5F-4121-AAC3-2584045EE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31848" y="6059024"/>
            <a:ext cx="3676360" cy="857978"/>
          </a:xfrm>
        </p:spPr>
        <p:txBody>
          <a:bodyPr>
            <a:normAutofit/>
          </a:bodyPr>
          <a:lstStyle/>
          <a:p>
            <a:r>
              <a:rPr lang="ko-KR" altLang="en-US" sz="2400" dirty="0" err="1"/>
              <a:t>도어락</a:t>
            </a:r>
            <a:r>
              <a:rPr lang="ko-KR" altLang="en-US" sz="2400" dirty="0"/>
              <a:t> 제어 시연영상</a:t>
            </a:r>
          </a:p>
        </p:txBody>
      </p:sp>
      <p:pic>
        <p:nvPicPr>
          <p:cNvPr id="9" name="화면 녹화 8">
            <a:hlinkClick r:id="" action="ppaction://media"/>
            <a:extLst>
              <a:ext uri="{FF2B5EF4-FFF2-40B4-BE49-F238E27FC236}">
                <a16:creationId xmlns:a16="http://schemas.microsoft.com/office/drawing/2014/main" id="{2F1C9CF9-588A-41EF-AAB3-37571F84EE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99222" y="1159630"/>
            <a:ext cx="2616293" cy="476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991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4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1" name="Google Shape;331;p31"/>
          <p:cNvCxnSpPr/>
          <p:nvPr/>
        </p:nvCxnSpPr>
        <p:spPr>
          <a:xfrm>
            <a:off x="0" y="798976"/>
            <a:ext cx="12192000" cy="0"/>
          </a:xfrm>
          <a:prstGeom prst="straightConnector1">
            <a:avLst/>
          </a:prstGeom>
          <a:noFill/>
          <a:ln w="38100" cap="flat" cmpd="sng">
            <a:solidFill>
              <a:srgbClr val="1A3D6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3107582-F36C-4689-8B41-A920FD65F40B}"/>
              </a:ext>
            </a:extLst>
          </p:cNvPr>
          <p:cNvSpPr txBox="1"/>
          <p:nvPr/>
        </p:nvSpPr>
        <p:spPr>
          <a:xfrm>
            <a:off x="0" y="410849"/>
            <a:ext cx="3929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1. </a:t>
            </a:r>
            <a:r>
              <a:rPr lang="ko-KR" altLang="en-US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최종 결과물</a:t>
            </a:r>
          </a:p>
        </p:txBody>
      </p:sp>
      <p:sp>
        <p:nvSpPr>
          <p:cNvPr id="24" name="슬라이드 번호 개체 틀 2">
            <a:extLst>
              <a:ext uri="{FF2B5EF4-FFF2-40B4-BE49-F238E27FC236}">
                <a16:creationId xmlns:a16="http://schemas.microsoft.com/office/drawing/2014/main" id="{B1243EAE-96C6-4A8D-B46B-6F3132611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fld id="{40FBB2B5-D120-49A8-824F-3F9D6329F4B7}" type="slidenum"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23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AD0E72E-8E75-4133-91BD-F42637061FC3}"/>
              </a:ext>
            </a:extLst>
          </p:cNvPr>
          <p:cNvSpPr/>
          <p:nvPr/>
        </p:nvSpPr>
        <p:spPr>
          <a:xfrm>
            <a:off x="9005582" y="418002"/>
            <a:ext cx="28026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독거노인을 위한 외로움 </a:t>
            </a:r>
            <a:r>
              <a:rPr lang="ko-KR" altLang="en-US" sz="1400" b="1" dirty="0" err="1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알리미</a:t>
            </a:r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 </a:t>
            </a:r>
            <a:r>
              <a:rPr lang="en-US" altLang="ko-KR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IoT</a:t>
            </a:r>
            <a:endParaRPr lang="ko-KR" altLang="en-US" sz="1400" b="1" dirty="0">
              <a:ln/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charset="-127"/>
              <a:ea typeface="나눔스퀘어라운드 Bold" panose="020B0600000101010101" charset="-127"/>
              <a:cs typeface="Malgun Gothic"/>
              <a:sym typeface="Malgun Gothic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2DC76C-8187-4B74-B2D9-E31D4522B32D}"/>
              </a:ext>
            </a:extLst>
          </p:cNvPr>
          <p:cNvSpPr txBox="1"/>
          <p:nvPr/>
        </p:nvSpPr>
        <p:spPr>
          <a:xfrm>
            <a:off x="638600" y="1282040"/>
            <a:ext cx="91928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독거노인 고독사 예방을 위한 외로움 </a:t>
            </a:r>
            <a:r>
              <a:rPr lang="ko-KR" altLang="en-US" sz="2000" b="1" dirty="0" err="1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알리미</a:t>
            </a: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애플리케이션</a:t>
            </a:r>
            <a:endParaRPr lang="ko-KR" altLang="en-US" sz="2800" b="1" dirty="0">
              <a:solidFill>
                <a:srgbClr val="27457B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2F32675-CFCE-44B2-AC80-1F342D7AC5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7907" y="1459541"/>
            <a:ext cx="6511536" cy="31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F0DAE8C5-E780-4E3F-B1C1-36B7AAB0AD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923811F2-E222-4ECB-AD27-F80E7FCE9A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BAB4BD0-ADA4-423E-8360-1F89845868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16" name="Google Shape;109;p14">
            <a:extLst>
              <a:ext uri="{FF2B5EF4-FFF2-40B4-BE49-F238E27FC236}">
                <a16:creationId xmlns:a16="http://schemas.microsoft.com/office/drawing/2014/main" id="{0CD258C6-E1AC-480F-8122-2DE522B44229}"/>
              </a:ext>
            </a:extLst>
          </p:cNvPr>
          <p:cNvGrpSpPr/>
          <p:nvPr/>
        </p:nvGrpSpPr>
        <p:grpSpPr>
          <a:xfrm>
            <a:off x="67290" y="40811"/>
            <a:ext cx="1800666" cy="370038"/>
            <a:chOff x="786181" y="2139729"/>
            <a:chExt cx="3228859" cy="605920"/>
          </a:xfrm>
        </p:grpSpPr>
        <p:sp>
          <p:nvSpPr>
            <p:cNvPr id="17" name="Google Shape;110;p14">
              <a:extLst>
                <a:ext uri="{FF2B5EF4-FFF2-40B4-BE49-F238E27FC236}">
                  <a16:creationId xmlns:a16="http://schemas.microsoft.com/office/drawing/2014/main" id="{C14F4DB8-CE7C-407D-A8D2-2EC1E8EB8D86}"/>
                </a:ext>
              </a:extLst>
            </p:cNvPr>
            <p:cNvSpPr/>
            <p:nvPr/>
          </p:nvSpPr>
          <p:spPr>
            <a:xfrm>
              <a:off x="933658" y="2232006"/>
              <a:ext cx="3081382" cy="458109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1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  결론</a:t>
              </a:r>
              <a:endParaRPr sz="11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18" name="Google Shape;111;p14">
              <a:extLst>
                <a:ext uri="{FF2B5EF4-FFF2-40B4-BE49-F238E27FC236}">
                  <a16:creationId xmlns:a16="http://schemas.microsoft.com/office/drawing/2014/main" id="{BC946071-F434-4BDA-BE7F-0D0ECE9E21A0}"/>
                </a:ext>
              </a:extLst>
            </p:cNvPr>
            <p:cNvSpPr/>
            <p:nvPr/>
          </p:nvSpPr>
          <p:spPr>
            <a:xfrm>
              <a:off x="786181" y="2139729"/>
              <a:ext cx="605920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1200" dirty="0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Ⅳ</a:t>
              </a:r>
              <a:endParaRPr sz="12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B8B19D41-99C2-4E0E-ABF0-084CE60C26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95AB401-23A6-481E-86E3-62823D7D3B72}"/>
              </a:ext>
            </a:extLst>
          </p:cNvPr>
          <p:cNvSpPr txBox="1"/>
          <p:nvPr/>
        </p:nvSpPr>
        <p:spPr>
          <a:xfrm>
            <a:off x="916579" y="1682150"/>
            <a:ext cx="100756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외로움 </a:t>
            </a:r>
            <a:r>
              <a:rPr lang="ko-KR" altLang="en-US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알리미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애플리케이션을 이용한 방문자 영상확인 </a:t>
            </a: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0" name="내용 개체 틀 2">
            <a:extLst>
              <a:ext uri="{FF2B5EF4-FFF2-40B4-BE49-F238E27FC236}">
                <a16:creationId xmlns:a16="http://schemas.microsoft.com/office/drawing/2014/main" id="{97846B1A-3A5F-4121-AAC3-2584045EE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9600" y="5902802"/>
            <a:ext cx="3320561" cy="429353"/>
          </a:xfrm>
        </p:spPr>
        <p:txBody>
          <a:bodyPr>
            <a:normAutofit/>
          </a:bodyPr>
          <a:lstStyle/>
          <a:p>
            <a:r>
              <a:rPr lang="ko-KR" altLang="en-US" sz="1800" dirty="0"/>
              <a:t>방문자 영상확인 시연영상</a:t>
            </a:r>
          </a:p>
        </p:txBody>
      </p:sp>
      <p:pic>
        <p:nvPicPr>
          <p:cNvPr id="5" name="화면 녹화 4">
            <a:hlinkClick r:id="" action="ppaction://media"/>
            <a:extLst>
              <a:ext uri="{FF2B5EF4-FFF2-40B4-BE49-F238E27FC236}">
                <a16:creationId xmlns:a16="http://schemas.microsoft.com/office/drawing/2014/main" id="{B5DFB17B-A911-4018-8EB8-CA5D07EACD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99599" y="1167653"/>
            <a:ext cx="2530275" cy="4610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11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1" name="Google Shape;331;p31"/>
          <p:cNvCxnSpPr/>
          <p:nvPr/>
        </p:nvCxnSpPr>
        <p:spPr>
          <a:xfrm>
            <a:off x="0" y="798976"/>
            <a:ext cx="12192000" cy="0"/>
          </a:xfrm>
          <a:prstGeom prst="straightConnector1">
            <a:avLst/>
          </a:prstGeom>
          <a:noFill/>
          <a:ln w="38100" cap="flat" cmpd="sng">
            <a:solidFill>
              <a:srgbClr val="1A3D6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3107582-F36C-4689-8B41-A920FD65F40B}"/>
              </a:ext>
            </a:extLst>
          </p:cNvPr>
          <p:cNvSpPr txBox="1"/>
          <p:nvPr/>
        </p:nvSpPr>
        <p:spPr>
          <a:xfrm>
            <a:off x="0" y="410849"/>
            <a:ext cx="3929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1. </a:t>
            </a:r>
            <a:r>
              <a:rPr lang="ko-KR" altLang="en-US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최종 결과물</a:t>
            </a:r>
          </a:p>
        </p:txBody>
      </p:sp>
      <p:sp>
        <p:nvSpPr>
          <p:cNvPr id="24" name="슬라이드 번호 개체 틀 2">
            <a:extLst>
              <a:ext uri="{FF2B5EF4-FFF2-40B4-BE49-F238E27FC236}">
                <a16:creationId xmlns:a16="http://schemas.microsoft.com/office/drawing/2014/main" id="{B1243EAE-96C6-4A8D-B46B-6F3132611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fld id="{40FBB2B5-D120-49A8-824F-3F9D6329F4B7}" type="slidenum"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24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AD0E72E-8E75-4133-91BD-F42637061FC3}"/>
              </a:ext>
            </a:extLst>
          </p:cNvPr>
          <p:cNvSpPr/>
          <p:nvPr/>
        </p:nvSpPr>
        <p:spPr>
          <a:xfrm>
            <a:off x="9005582" y="418002"/>
            <a:ext cx="28026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독거노인을 위한 외로움 </a:t>
            </a:r>
            <a:r>
              <a:rPr lang="ko-KR" altLang="en-US" sz="1400" b="1" dirty="0" err="1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알리미</a:t>
            </a:r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 </a:t>
            </a:r>
            <a:r>
              <a:rPr lang="en-US" altLang="ko-KR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IoT</a:t>
            </a:r>
            <a:endParaRPr lang="ko-KR" altLang="en-US" sz="1400" b="1" dirty="0">
              <a:ln/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charset="-127"/>
              <a:ea typeface="나눔스퀘어라운드 Bold" panose="020B0600000101010101" charset="-127"/>
              <a:cs typeface="Malgun Gothic"/>
              <a:sym typeface="Malgun Gothic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2DC76C-8187-4B74-B2D9-E31D4522B32D}"/>
              </a:ext>
            </a:extLst>
          </p:cNvPr>
          <p:cNvSpPr txBox="1"/>
          <p:nvPr/>
        </p:nvSpPr>
        <p:spPr>
          <a:xfrm>
            <a:off x="638600" y="1282040"/>
            <a:ext cx="91928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독거노인 고독사 예방을 위한 외로움 </a:t>
            </a:r>
            <a:r>
              <a:rPr lang="ko-KR" altLang="en-US" sz="2000" b="1" dirty="0" err="1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알리미</a:t>
            </a: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애플리케이션</a:t>
            </a:r>
            <a:endParaRPr lang="ko-KR" altLang="en-US" sz="2800" b="1" dirty="0">
              <a:solidFill>
                <a:srgbClr val="27457B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2F32675-CFCE-44B2-AC80-1F342D7AC5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7907" y="1459541"/>
            <a:ext cx="6511536" cy="31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F0DAE8C5-E780-4E3F-B1C1-36B7AAB0AD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923811F2-E222-4ECB-AD27-F80E7FCE9A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BAB4BD0-ADA4-423E-8360-1F89845868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16" name="Google Shape;109;p14">
            <a:extLst>
              <a:ext uri="{FF2B5EF4-FFF2-40B4-BE49-F238E27FC236}">
                <a16:creationId xmlns:a16="http://schemas.microsoft.com/office/drawing/2014/main" id="{0CD258C6-E1AC-480F-8122-2DE522B44229}"/>
              </a:ext>
            </a:extLst>
          </p:cNvPr>
          <p:cNvGrpSpPr/>
          <p:nvPr/>
        </p:nvGrpSpPr>
        <p:grpSpPr>
          <a:xfrm>
            <a:off x="67290" y="40811"/>
            <a:ext cx="1800666" cy="370038"/>
            <a:chOff x="786181" y="2139729"/>
            <a:chExt cx="3228859" cy="605920"/>
          </a:xfrm>
        </p:grpSpPr>
        <p:sp>
          <p:nvSpPr>
            <p:cNvPr id="17" name="Google Shape;110;p14">
              <a:extLst>
                <a:ext uri="{FF2B5EF4-FFF2-40B4-BE49-F238E27FC236}">
                  <a16:creationId xmlns:a16="http://schemas.microsoft.com/office/drawing/2014/main" id="{C14F4DB8-CE7C-407D-A8D2-2EC1E8EB8D86}"/>
                </a:ext>
              </a:extLst>
            </p:cNvPr>
            <p:cNvSpPr/>
            <p:nvPr/>
          </p:nvSpPr>
          <p:spPr>
            <a:xfrm>
              <a:off x="933658" y="2232006"/>
              <a:ext cx="3081382" cy="458109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1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  결론</a:t>
              </a:r>
              <a:endParaRPr sz="11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18" name="Google Shape;111;p14">
              <a:extLst>
                <a:ext uri="{FF2B5EF4-FFF2-40B4-BE49-F238E27FC236}">
                  <a16:creationId xmlns:a16="http://schemas.microsoft.com/office/drawing/2014/main" id="{BC946071-F434-4BDA-BE7F-0D0ECE9E21A0}"/>
                </a:ext>
              </a:extLst>
            </p:cNvPr>
            <p:cNvSpPr/>
            <p:nvPr/>
          </p:nvSpPr>
          <p:spPr>
            <a:xfrm>
              <a:off x="786181" y="2139729"/>
              <a:ext cx="605920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1200" dirty="0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Ⅳ</a:t>
              </a:r>
              <a:endParaRPr sz="12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B8B19D41-99C2-4E0E-ABF0-084CE60C26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95AB401-23A6-481E-86E3-62823D7D3B72}"/>
              </a:ext>
            </a:extLst>
          </p:cNvPr>
          <p:cNvSpPr txBox="1"/>
          <p:nvPr/>
        </p:nvSpPr>
        <p:spPr>
          <a:xfrm>
            <a:off x="916579" y="1682150"/>
            <a:ext cx="100756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지문인식 </a:t>
            </a:r>
            <a:r>
              <a:rPr lang="ko-KR" altLang="en-US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도어락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사용 후 일정시간이 지난 후에 애플리케이션 알림</a:t>
            </a: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0" name="내용 개체 틀 2">
            <a:extLst>
              <a:ext uri="{FF2B5EF4-FFF2-40B4-BE49-F238E27FC236}">
                <a16:creationId xmlns:a16="http://schemas.microsoft.com/office/drawing/2014/main" id="{97846B1A-3A5F-4121-AAC3-2584045EE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8995" y="6166900"/>
            <a:ext cx="3200110" cy="505553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애플리케이션 </a:t>
            </a:r>
            <a:r>
              <a:rPr lang="ko-KR" altLang="en-US" sz="2000" dirty="0" err="1"/>
              <a:t>알림영상</a:t>
            </a:r>
            <a:endParaRPr lang="ko-KR" altLang="en-US" sz="2000" dirty="0"/>
          </a:p>
        </p:txBody>
      </p:sp>
      <p:pic>
        <p:nvPicPr>
          <p:cNvPr id="5" name="화면 녹화 4">
            <a:hlinkClick r:id="" action="ppaction://media"/>
            <a:extLst>
              <a:ext uri="{FF2B5EF4-FFF2-40B4-BE49-F238E27FC236}">
                <a16:creationId xmlns:a16="http://schemas.microsoft.com/office/drawing/2014/main" id="{B541B579-6A36-4D5E-9268-262A7D7A60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58995" y="1088876"/>
            <a:ext cx="2670930" cy="486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078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1" name="Google Shape;331;p31"/>
          <p:cNvCxnSpPr/>
          <p:nvPr/>
        </p:nvCxnSpPr>
        <p:spPr>
          <a:xfrm>
            <a:off x="0" y="798976"/>
            <a:ext cx="12192000" cy="0"/>
          </a:xfrm>
          <a:prstGeom prst="straightConnector1">
            <a:avLst/>
          </a:prstGeom>
          <a:noFill/>
          <a:ln w="38100" cap="flat" cmpd="sng">
            <a:solidFill>
              <a:srgbClr val="1A3D6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3107582-F36C-4689-8B41-A920FD65F40B}"/>
              </a:ext>
            </a:extLst>
          </p:cNvPr>
          <p:cNvSpPr txBox="1"/>
          <p:nvPr/>
        </p:nvSpPr>
        <p:spPr>
          <a:xfrm>
            <a:off x="0" y="410849"/>
            <a:ext cx="39299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2. </a:t>
            </a:r>
            <a:r>
              <a:rPr lang="ko-KR" altLang="en-US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기술 구현에 따른 기대 효과</a:t>
            </a:r>
          </a:p>
        </p:txBody>
      </p:sp>
      <p:sp>
        <p:nvSpPr>
          <p:cNvPr id="24" name="슬라이드 번호 개체 틀 2">
            <a:extLst>
              <a:ext uri="{FF2B5EF4-FFF2-40B4-BE49-F238E27FC236}">
                <a16:creationId xmlns:a16="http://schemas.microsoft.com/office/drawing/2014/main" id="{B1243EAE-96C6-4A8D-B46B-6F3132611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fld id="{40FBB2B5-D120-49A8-824F-3F9D6329F4B7}" type="slidenum"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25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AD0E72E-8E75-4133-91BD-F42637061FC3}"/>
              </a:ext>
            </a:extLst>
          </p:cNvPr>
          <p:cNvSpPr/>
          <p:nvPr/>
        </p:nvSpPr>
        <p:spPr>
          <a:xfrm>
            <a:off x="9005582" y="418002"/>
            <a:ext cx="28026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독거노인을 위한 외로움 </a:t>
            </a:r>
            <a:r>
              <a:rPr lang="ko-KR" altLang="en-US" sz="1400" b="1" dirty="0" err="1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알리미</a:t>
            </a:r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 </a:t>
            </a:r>
            <a:r>
              <a:rPr lang="en-US" altLang="ko-KR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IoT</a:t>
            </a:r>
            <a:endParaRPr lang="ko-KR" altLang="en-US" sz="1400" b="1" dirty="0">
              <a:ln/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charset="-127"/>
              <a:ea typeface="나눔스퀘어라운드 Bold" panose="020B0600000101010101" charset="-127"/>
              <a:cs typeface="Malgun Gothic"/>
              <a:sym typeface="Malgun Gothic"/>
            </a:endParaRPr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F0DAE8C5-E780-4E3F-B1C1-36B7AAB0AD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923811F2-E222-4ECB-AD27-F80E7FCE9A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BAB4BD0-ADA4-423E-8360-1F89845868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16" name="Google Shape;109;p14">
            <a:extLst>
              <a:ext uri="{FF2B5EF4-FFF2-40B4-BE49-F238E27FC236}">
                <a16:creationId xmlns:a16="http://schemas.microsoft.com/office/drawing/2014/main" id="{0CD258C6-E1AC-480F-8122-2DE522B44229}"/>
              </a:ext>
            </a:extLst>
          </p:cNvPr>
          <p:cNvGrpSpPr/>
          <p:nvPr/>
        </p:nvGrpSpPr>
        <p:grpSpPr>
          <a:xfrm>
            <a:off x="67290" y="40811"/>
            <a:ext cx="1800666" cy="370038"/>
            <a:chOff x="786181" y="2139729"/>
            <a:chExt cx="3228859" cy="605920"/>
          </a:xfrm>
        </p:grpSpPr>
        <p:sp>
          <p:nvSpPr>
            <p:cNvPr id="17" name="Google Shape;110;p14">
              <a:extLst>
                <a:ext uri="{FF2B5EF4-FFF2-40B4-BE49-F238E27FC236}">
                  <a16:creationId xmlns:a16="http://schemas.microsoft.com/office/drawing/2014/main" id="{C14F4DB8-CE7C-407D-A8D2-2EC1E8EB8D86}"/>
                </a:ext>
              </a:extLst>
            </p:cNvPr>
            <p:cNvSpPr/>
            <p:nvPr/>
          </p:nvSpPr>
          <p:spPr>
            <a:xfrm>
              <a:off x="933658" y="2232006"/>
              <a:ext cx="3081382" cy="458109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1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  결론</a:t>
              </a:r>
              <a:endParaRPr sz="11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18" name="Google Shape;111;p14">
              <a:extLst>
                <a:ext uri="{FF2B5EF4-FFF2-40B4-BE49-F238E27FC236}">
                  <a16:creationId xmlns:a16="http://schemas.microsoft.com/office/drawing/2014/main" id="{BC946071-F434-4BDA-BE7F-0D0ECE9E21A0}"/>
                </a:ext>
              </a:extLst>
            </p:cNvPr>
            <p:cNvSpPr/>
            <p:nvPr/>
          </p:nvSpPr>
          <p:spPr>
            <a:xfrm>
              <a:off x="786181" y="2139729"/>
              <a:ext cx="605920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1200" dirty="0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Ⅳ</a:t>
              </a:r>
              <a:endParaRPr sz="12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B8B19D41-99C2-4E0E-ABF0-084CE60C26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5969C4F-449B-4803-BD63-BF8A854795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4ADC0824-BADF-4FEA-914E-4EDE3BFD19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D4D79652-1CFE-4A00-8976-3D7971802B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3012" y="1358475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6660875-A594-444D-9CD5-62A04FF1A3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A5647126-457B-4F0A-9A5F-55DACE00DA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2899CF9-FD5F-4456-9530-C23506EB7BBD}"/>
              </a:ext>
            </a:extLst>
          </p:cNvPr>
          <p:cNvSpPr txBox="1"/>
          <p:nvPr/>
        </p:nvSpPr>
        <p:spPr>
          <a:xfrm>
            <a:off x="638600" y="1282040"/>
            <a:ext cx="10178557" cy="3087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지문인식 방식으로 기존 다이얼 방식보다 편한 </a:t>
            </a:r>
            <a:r>
              <a:rPr lang="ko-KR" altLang="en-US" sz="2000" b="1" dirty="0" err="1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도어락</a:t>
            </a: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오픈</a:t>
            </a:r>
            <a:endParaRPr lang="en-US" altLang="ko-KR" sz="2000" b="1" dirty="0">
              <a:solidFill>
                <a:srgbClr val="27457B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방문자 확인용 </a:t>
            </a:r>
            <a:r>
              <a:rPr lang="ko-KR" altLang="en-US" sz="2000" b="1" dirty="0" err="1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웹캠으로</a:t>
            </a: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방문자 확인으로 범죄예방</a:t>
            </a:r>
            <a:endParaRPr lang="en-US" altLang="ko-KR" sz="2000" b="1" dirty="0">
              <a:solidFill>
                <a:srgbClr val="27457B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애플리케이션을 이용하여 언제 어디에서도 </a:t>
            </a:r>
            <a:r>
              <a:rPr lang="ko-KR" altLang="en-US" sz="2000" b="1" dirty="0" err="1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도어락</a:t>
            </a: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오픈</a:t>
            </a:r>
            <a:endParaRPr lang="en-US" altLang="ko-KR" sz="2000" b="1" dirty="0">
              <a:solidFill>
                <a:srgbClr val="27457B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일정 시간동안 </a:t>
            </a:r>
            <a:r>
              <a:rPr lang="ko-KR" altLang="en-US" sz="2000" b="1" dirty="0" err="1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도어락을</a:t>
            </a: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열지 않으면 애플리케이션 알림 기능으로 독거노인 고독사 예방</a:t>
            </a:r>
            <a:endParaRPr lang="en-US" altLang="ko-KR" sz="2000" b="1" dirty="0">
              <a:solidFill>
                <a:srgbClr val="27457B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중앙 제어 서버를 통한 여러 개의 </a:t>
            </a:r>
            <a:r>
              <a:rPr lang="en-US" altLang="ko-KR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IoT</a:t>
            </a: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관리함으로써 효율성 증대 </a:t>
            </a:r>
            <a:endParaRPr lang="en-US" altLang="ko-KR" sz="2000" b="1" dirty="0">
              <a:solidFill>
                <a:srgbClr val="27457B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44879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455B046C-0707-468D-9440-A188944E007D}"/>
              </a:ext>
            </a:extLst>
          </p:cNvPr>
          <p:cNvSpPr/>
          <p:nvPr/>
        </p:nvSpPr>
        <p:spPr>
          <a:xfrm>
            <a:off x="2824160" y="3075057"/>
            <a:ext cx="6638926" cy="707886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lvl="0" algn="ctr"/>
            <a:r>
              <a:rPr lang="ko-KR" altLang="en-US" sz="40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rPr>
              <a:t>감사합니다</a:t>
            </a:r>
            <a:r>
              <a:rPr lang="en-US" altLang="ko-KR" sz="40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rPr>
              <a:t>.</a:t>
            </a:r>
            <a:endParaRPr lang="ko-KR" altLang="en-US" sz="4000" b="1" dirty="0">
              <a:ln/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E7AE344-04B1-484A-85FC-254A264B5DB5}"/>
              </a:ext>
            </a:extLst>
          </p:cNvPr>
          <p:cNvSpPr/>
          <p:nvPr/>
        </p:nvSpPr>
        <p:spPr>
          <a:xfrm>
            <a:off x="333375" y="1623810"/>
            <a:ext cx="11525250" cy="3610380"/>
          </a:xfrm>
          <a:prstGeom prst="rect">
            <a:avLst/>
          </a:prstGeom>
          <a:noFill/>
          <a:ln w="206375">
            <a:solidFill>
              <a:srgbClr val="1A3D68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E4DFF9-C22C-42AF-B308-C03502A0AACF}"/>
              </a:ext>
            </a:extLst>
          </p:cNvPr>
          <p:cNvSpPr txBox="1"/>
          <p:nvPr/>
        </p:nvSpPr>
        <p:spPr>
          <a:xfrm>
            <a:off x="4518108" y="5460009"/>
            <a:ext cx="3155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rgbClr val="1A3D68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Team </a:t>
            </a:r>
            <a:r>
              <a:rPr lang="ko-KR" altLang="en-US" sz="3200" dirty="0">
                <a:solidFill>
                  <a:srgbClr val="1A3D68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깡통코딩</a:t>
            </a:r>
          </a:p>
        </p:txBody>
      </p:sp>
    </p:spTree>
    <p:extLst>
      <p:ext uri="{BB962C8B-B14F-4D97-AF65-F5344CB8AC3E}">
        <p14:creationId xmlns:p14="http://schemas.microsoft.com/office/powerpoint/2010/main" val="1892723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/>
          <p:nvPr/>
        </p:nvSpPr>
        <p:spPr>
          <a:xfrm>
            <a:off x="4384469" y="3308542"/>
            <a:ext cx="3761740" cy="1714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00100" lvl="1" indent="-342900">
              <a:lnSpc>
                <a:spcPct val="150000"/>
              </a:lnSpc>
              <a:buClr>
                <a:srgbClr val="3F3F3F"/>
              </a:buClr>
              <a:buSzPts val="1800"/>
              <a:buAutoNum type="arabicPeriod"/>
            </a:pPr>
            <a:r>
              <a:rPr lang="ko-KR" altLang="en-US" dirty="0">
                <a:solidFill>
                  <a:srgbClr val="3F3F3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사회적 약자를 위한 </a:t>
            </a:r>
            <a:r>
              <a:rPr lang="en-US" altLang="ko-KR" dirty="0">
                <a:solidFill>
                  <a:srgbClr val="3F3F3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IoT</a:t>
            </a:r>
            <a:endParaRPr lang="ko-KR" altLang="en-US" dirty="0">
              <a:solidFill>
                <a:srgbClr val="3F3F3F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800100" lvl="1" indent="-342900">
              <a:lnSpc>
                <a:spcPct val="150000"/>
              </a:lnSpc>
              <a:buClr>
                <a:srgbClr val="3F3F3F"/>
              </a:buClr>
              <a:buSzPts val="1800"/>
              <a:buAutoNum type="arabicPeriod"/>
            </a:pPr>
            <a:r>
              <a:rPr lang="ko-KR" altLang="en-US" dirty="0">
                <a:solidFill>
                  <a:srgbClr val="3F3F3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독거 노인에게 발생하는 현상</a:t>
            </a:r>
          </a:p>
          <a:p>
            <a:pPr lvl="1">
              <a:lnSpc>
                <a:spcPct val="150000"/>
              </a:lnSpc>
              <a:buClr>
                <a:srgbClr val="3F3F3F"/>
              </a:buClr>
              <a:buSzPts val="1800"/>
            </a:pPr>
            <a:endParaRPr lang="ko-KR" altLang="en-US" dirty="0">
              <a:solidFill>
                <a:srgbClr val="3F3F3F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54D32AB2-B00E-478C-BD4C-1FCABED79FCF}"/>
              </a:ext>
            </a:extLst>
          </p:cNvPr>
          <p:cNvGrpSpPr/>
          <p:nvPr/>
        </p:nvGrpSpPr>
        <p:grpSpPr>
          <a:xfrm>
            <a:off x="4714468" y="2570063"/>
            <a:ext cx="2536649" cy="605920"/>
            <a:chOff x="816152" y="2232320"/>
            <a:chExt cx="2536649" cy="605920"/>
          </a:xfrm>
        </p:grpSpPr>
        <p:sp>
          <p:nvSpPr>
            <p:cNvPr id="13" name="Google Shape;103;p14">
              <a:extLst>
                <a:ext uri="{FF2B5EF4-FFF2-40B4-BE49-F238E27FC236}">
                  <a16:creationId xmlns:a16="http://schemas.microsoft.com/office/drawing/2014/main" id="{BB7E6210-B3F8-4E7E-914A-D9734C70557B}"/>
                </a:ext>
              </a:extLst>
            </p:cNvPr>
            <p:cNvSpPr/>
            <p:nvPr/>
          </p:nvSpPr>
          <p:spPr>
            <a:xfrm>
              <a:off x="959998" y="2324597"/>
              <a:ext cx="2392803" cy="458109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20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    프로젝트 개요</a:t>
              </a:r>
            </a:p>
          </p:txBody>
        </p:sp>
        <p:sp>
          <p:nvSpPr>
            <p:cNvPr id="14" name="Google Shape;104;p14">
              <a:extLst>
                <a:ext uri="{FF2B5EF4-FFF2-40B4-BE49-F238E27FC236}">
                  <a16:creationId xmlns:a16="http://schemas.microsoft.com/office/drawing/2014/main" id="{71682309-EFA5-4071-868A-3B9008493F68}"/>
                </a:ext>
              </a:extLst>
            </p:cNvPr>
            <p:cNvSpPr/>
            <p:nvPr/>
          </p:nvSpPr>
          <p:spPr>
            <a:xfrm>
              <a:off x="816152" y="2232320"/>
              <a:ext cx="591008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400" dirty="0" err="1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Ⅰ</a:t>
              </a:r>
              <a:endParaRPr sz="24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5F55D44B-1512-49F2-A641-5E65C8AA0E0F}"/>
              </a:ext>
            </a:extLst>
          </p:cNvPr>
          <p:cNvSpPr/>
          <p:nvPr/>
        </p:nvSpPr>
        <p:spPr>
          <a:xfrm>
            <a:off x="4641402" y="1144124"/>
            <a:ext cx="290919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ko-KR" sz="3200" dirty="0">
                <a:solidFill>
                  <a:srgbClr val="1A3D68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Team </a:t>
            </a:r>
            <a:r>
              <a:rPr lang="ko-KR" altLang="en-US" sz="3200" dirty="0">
                <a:solidFill>
                  <a:srgbClr val="1A3D68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깡통코딩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8AA1BB2-DC34-407F-8CA5-FF7D3A3E144D}"/>
              </a:ext>
            </a:extLst>
          </p:cNvPr>
          <p:cNvCxnSpPr>
            <a:cxnSpLocks/>
          </p:cNvCxnSpPr>
          <p:nvPr/>
        </p:nvCxnSpPr>
        <p:spPr>
          <a:xfrm>
            <a:off x="4728341" y="1728899"/>
            <a:ext cx="2735316" cy="0"/>
          </a:xfrm>
          <a:prstGeom prst="line">
            <a:avLst/>
          </a:prstGeom>
          <a:ln w="28575">
            <a:solidFill>
              <a:srgbClr val="213B69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슬라이드 번호 개체 틀 2">
            <a:extLst>
              <a:ext uri="{FF2B5EF4-FFF2-40B4-BE49-F238E27FC236}">
                <a16:creationId xmlns:a16="http://schemas.microsoft.com/office/drawing/2014/main" id="{7CA44ED9-9116-4648-BD0F-FA8BDD491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fld id="{40FBB2B5-D120-49A8-824F-3F9D6329F4B7}" type="slidenum"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3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EE3D7933-4422-4B16-ACFD-131470D5E912}"/>
              </a:ext>
            </a:extLst>
          </p:cNvPr>
          <p:cNvSpPr txBox="1"/>
          <p:nvPr/>
        </p:nvSpPr>
        <p:spPr>
          <a:xfrm>
            <a:off x="8318283" y="2958618"/>
            <a:ext cx="309266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+mn-cs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1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인 노인가구 급증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+mn-cs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+mn-cs"/>
            </a:endParaRPr>
          </a:p>
          <a:p>
            <a:pPr marL="342900" lvl="0" indent="-342900">
              <a:buFont typeface="Wingdings" panose="05000000000000000000" pitchFamily="2" charset="2"/>
              <a:buChar char="ü"/>
              <a:defRPr/>
            </a:pPr>
            <a:r>
              <a:rPr lang="en-US" altLang="ko-KR" dirty="0">
                <a:solidFill>
                  <a:prstClr val="black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20</a:t>
            </a:r>
            <a:r>
              <a:rPr lang="ko-KR" altLang="en-US" dirty="0">
                <a:solidFill>
                  <a:prstClr val="black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여년 후엔 고령층이 우리나라 </a:t>
            </a:r>
            <a:r>
              <a:rPr lang="en-US" altLang="ko-KR" dirty="0">
                <a:solidFill>
                  <a:prstClr val="black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</a:t>
            </a:r>
            <a:r>
              <a:rPr lang="ko-KR" altLang="en-US" dirty="0">
                <a:solidFill>
                  <a:prstClr val="black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인가구의 절반 이상을 차지할 것으로 분석</a:t>
            </a:r>
            <a:endParaRPr lang="en-US" altLang="ko-KR" dirty="0">
              <a:solidFill>
                <a:prstClr val="black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0E53034-572B-4A61-B52D-1062B9063F63}"/>
              </a:ext>
            </a:extLst>
          </p:cNvPr>
          <p:cNvSpPr txBox="1"/>
          <p:nvPr/>
        </p:nvSpPr>
        <p:spPr>
          <a:xfrm>
            <a:off x="8009337" y="2758520"/>
            <a:ext cx="24891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7457B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기사 요약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F4FA7570-EB09-4313-96E8-B38F87E0BF77}"/>
              </a:ext>
            </a:extLst>
          </p:cNvPr>
          <p:cNvGrpSpPr/>
          <p:nvPr/>
        </p:nvGrpSpPr>
        <p:grpSpPr>
          <a:xfrm>
            <a:off x="6918654" y="3261088"/>
            <a:ext cx="1104138" cy="966485"/>
            <a:chOff x="483921" y="3800485"/>
            <a:chExt cx="1696398" cy="966485"/>
          </a:xfrm>
        </p:grpSpPr>
        <p:sp>
          <p:nvSpPr>
            <p:cNvPr id="33" name="화살표: 갈매기형 수장 32">
              <a:extLst>
                <a:ext uri="{FF2B5EF4-FFF2-40B4-BE49-F238E27FC236}">
                  <a16:creationId xmlns:a16="http://schemas.microsoft.com/office/drawing/2014/main" id="{65171863-85CD-46C0-B98B-A05EF9835014}"/>
                </a:ext>
              </a:extLst>
            </p:cNvPr>
            <p:cNvSpPr/>
            <p:nvPr/>
          </p:nvSpPr>
          <p:spPr>
            <a:xfrm>
              <a:off x="1245981" y="3800485"/>
              <a:ext cx="934338" cy="966485"/>
            </a:xfrm>
            <a:prstGeom prst="chevron">
              <a:avLst>
                <a:gd name="adj" fmla="val 41958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endParaRPr>
            </a:p>
          </p:txBody>
        </p:sp>
        <p:sp>
          <p:nvSpPr>
            <p:cNvPr id="34" name="화살표: 갈매기형 수장 33">
              <a:extLst>
                <a:ext uri="{FF2B5EF4-FFF2-40B4-BE49-F238E27FC236}">
                  <a16:creationId xmlns:a16="http://schemas.microsoft.com/office/drawing/2014/main" id="{2DA27FC1-AAD7-41D6-A129-F7F0C025D7BA}"/>
                </a:ext>
              </a:extLst>
            </p:cNvPr>
            <p:cNvSpPr/>
            <p:nvPr/>
          </p:nvSpPr>
          <p:spPr>
            <a:xfrm>
              <a:off x="483921" y="3803604"/>
              <a:ext cx="547193" cy="960246"/>
            </a:xfrm>
            <a:prstGeom prst="chevron">
              <a:avLst>
                <a:gd name="adj" fmla="val 68084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endParaRPr>
            </a:p>
          </p:txBody>
        </p:sp>
        <p:sp>
          <p:nvSpPr>
            <p:cNvPr id="35" name="화살표: 갈매기형 수장 34">
              <a:extLst>
                <a:ext uri="{FF2B5EF4-FFF2-40B4-BE49-F238E27FC236}">
                  <a16:creationId xmlns:a16="http://schemas.microsoft.com/office/drawing/2014/main" id="{2E9B9641-A47A-430B-989B-630EF124D7D2}"/>
                </a:ext>
              </a:extLst>
            </p:cNvPr>
            <p:cNvSpPr/>
            <p:nvPr/>
          </p:nvSpPr>
          <p:spPr>
            <a:xfrm>
              <a:off x="791989" y="3800485"/>
              <a:ext cx="689873" cy="966485"/>
            </a:xfrm>
            <a:prstGeom prst="chevron">
              <a:avLst>
                <a:gd name="adj" fmla="val 53962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endParaRPr>
            </a:p>
          </p:txBody>
        </p:sp>
      </p:grpSp>
      <p:sp>
        <p:nvSpPr>
          <p:cNvPr id="30" name="슬라이드 번호 개체 틀 2">
            <a:extLst>
              <a:ext uri="{FF2B5EF4-FFF2-40B4-BE49-F238E27FC236}">
                <a16:creationId xmlns:a16="http://schemas.microsoft.com/office/drawing/2014/main" id="{609B4F22-A216-4FAA-9E91-BA0ADC043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0FBB2B5-D120-49A8-824F-3F9D6329F4B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+mn-cs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050F32F-DCED-4EB1-A474-3937F90DE277}"/>
              </a:ext>
            </a:extLst>
          </p:cNvPr>
          <p:cNvSpPr/>
          <p:nvPr/>
        </p:nvSpPr>
        <p:spPr>
          <a:xfrm>
            <a:off x="9005582" y="418002"/>
            <a:ext cx="28026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독거노인을 위한 외로움 </a:t>
            </a:r>
            <a:r>
              <a:rPr lang="ko-KR" altLang="en-US" sz="1400" b="1" dirty="0" err="1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알리미</a:t>
            </a:r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 </a:t>
            </a:r>
            <a:r>
              <a:rPr lang="en-US" altLang="ko-KR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IoT</a:t>
            </a:r>
            <a:endParaRPr lang="ko-KR" altLang="en-US" sz="1400" b="1" dirty="0">
              <a:ln/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charset="-127"/>
              <a:ea typeface="나눔스퀘어라운드 Bold" panose="020B0600000101010101" charset="-127"/>
              <a:cs typeface="Malgun Gothic"/>
              <a:sym typeface="Malgun Gothic"/>
            </a:endParaRPr>
          </a:p>
        </p:txBody>
      </p:sp>
      <p:pic>
        <p:nvPicPr>
          <p:cNvPr id="29" name="Google Shape;213;p20">
            <a:extLst>
              <a:ext uri="{FF2B5EF4-FFF2-40B4-BE49-F238E27FC236}">
                <a16:creationId xmlns:a16="http://schemas.microsoft.com/office/drawing/2014/main" id="{A198A87E-A8F7-4E19-980A-4C2E3E7F248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161" y="28830"/>
            <a:ext cx="1581709" cy="46223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" name="Google Shape;211;p20">
            <a:extLst>
              <a:ext uri="{FF2B5EF4-FFF2-40B4-BE49-F238E27FC236}">
                <a16:creationId xmlns:a16="http://schemas.microsoft.com/office/drawing/2014/main" id="{57FC4FDD-4705-4C84-A7CF-36A46CC67F35}"/>
              </a:ext>
            </a:extLst>
          </p:cNvPr>
          <p:cNvCxnSpPr/>
          <p:nvPr/>
        </p:nvCxnSpPr>
        <p:spPr>
          <a:xfrm>
            <a:off x="0" y="798976"/>
            <a:ext cx="12192000" cy="0"/>
          </a:xfrm>
          <a:prstGeom prst="straightConnector1">
            <a:avLst/>
          </a:prstGeom>
          <a:noFill/>
          <a:ln w="38100" cap="flat" cmpd="sng">
            <a:solidFill>
              <a:srgbClr val="1A3D6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D07B7581-B2A8-4D28-8D95-E933456159C1}"/>
              </a:ext>
            </a:extLst>
          </p:cNvPr>
          <p:cNvSpPr txBox="1"/>
          <p:nvPr/>
        </p:nvSpPr>
        <p:spPr>
          <a:xfrm>
            <a:off x="-1" y="411836"/>
            <a:ext cx="43338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1. </a:t>
            </a:r>
            <a:r>
              <a:rPr lang="ko-KR" altLang="en-US" sz="2000" dirty="0">
                <a:solidFill>
                  <a:srgbClr val="3F3F3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사회적 약자를 위한 </a:t>
            </a:r>
            <a:r>
              <a:rPr lang="en-US" altLang="ko-KR" sz="2000" dirty="0">
                <a:solidFill>
                  <a:srgbClr val="3F3F3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IoT</a:t>
            </a:r>
            <a:endParaRPr lang="ko-KR" altLang="en-US" sz="2000" dirty="0">
              <a:solidFill>
                <a:srgbClr val="3F3F3F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ko-KR" altLang="en-US" sz="2000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DD5E97D2-CE24-4B0E-8C7C-A899F7A151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485" y="2142602"/>
            <a:ext cx="5820275" cy="320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888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1" name="Google Shape;211;p20"/>
          <p:cNvCxnSpPr/>
          <p:nvPr/>
        </p:nvCxnSpPr>
        <p:spPr>
          <a:xfrm>
            <a:off x="0" y="798976"/>
            <a:ext cx="12192000" cy="0"/>
          </a:xfrm>
          <a:prstGeom prst="straightConnector1">
            <a:avLst/>
          </a:prstGeom>
          <a:noFill/>
          <a:ln w="38100" cap="flat" cmpd="sng">
            <a:solidFill>
              <a:srgbClr val="1A3D68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13" name="Google Shape;213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161" y="28830"/>
            <a:ext cx="1581709" cy="462235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C6DF949-E4B1-4B19-B643-F8A00308AED9}"/>
              </a:ext>
            </a:extLst>
          </p:cNvPr>
          <p:cNvSpPr txBox="1"/>
          <p:nvPr/>
        </p:nvSpPr>
        <p:spPr>
          <a:xfrm>
            <a:off x="282340" y="1054442"/>
            <a:ext cx="87488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    독거노인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연관검색어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 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: 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고독사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,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문제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,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지원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,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응급안전시스템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DAF42D08-28DA-4E34-94AF-F173BD2FF646}"/>
              </a:ext>
            </a:extLst>
          </p:cNvPr>
          <p:cNvSpPr/>
          <p:nvPr/>
        </p:nvSpPr>
        <p:spPr>
          <a:xfrm>
            <a:off x="259792" y="1104536"/>
            <a:ext cx="224751" cy="246805"/>
          </a:xfrm>
          <a:prstGeom prst="rect">
            <a:avLst/>
          </a:prstGeom>
          <a:solidFill>
            <a:srgbClr val="27457B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+mn-cs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D5F3E3F-731F-4464-97E9-0DC41689D033}"/>
              </a:ext>
            </a:extLst>
          </p:cNvPr>
          <p:cNvGrpSpPr/>
          <p:nvPr/>
        </p:nvGrpSpPr>
        <p:grpSpPr>
          <a:xfrm>
            <a:off x="1307246" y="1734608"/>
            <a:ext cx="4687741" cy="4092031"/>
            <a:chOff x="1307246" y="1734608"/>
            <a:chExt cx="2985199" cy="4092031"/>
          </a:xfrm>
        </p:grpSpPr>
        <p:sp>
          <p:nvSpPr>
            <p:cNvPr id="96" name="사각형: 둥근 모서리 95">
              <a:extLst>
                <a:ext uri="{FF2B5EF4-FFF2-40B4-BE49-F238E27FC236}">
                  <a16:creationId xmlns:a16="http://schemas.microsoft.com/office/drawing/2014/main" id="{FBAFC5B3-C98C-4E54-937B-BC4A648760DD}"/>
                </a:ext>
              </a:extLst>
            </p:cNvPr>
            <p:cNvSpPr/>
            <p:nvPr/>
          </p:nvSpPr>
          <p:spPr>
            <a:xfrm>
              <a:off x="1307246" y="1926257"/>
              <a:ext cx="2985199" cy="3900382"/>
            </a:xfrm>
            <a:prstGeom prst="roundRect">
              <a:avLst/>
            </a:prstGeom>
            <a:noFill/>
            <a:ln w="38100">
              <a:solidFill>
                <a:srgbClr val="39B58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endParaRPr>
            </a:p>
          </p:txBody>
        </p:sp>
        <p:sp>
          <p:nvSpPr>
            <p:cNvPr id="97" name="사각형: 둥근 모서리 96">
              <a:extLst>
                <a:ext uri="{FF2B5EF4-FFF2-40B4-BE49-F238E27FC236}">
                  <a16:creationId xmlns:a16="http://schemas.microsoft.com/office/drawing/2014/main" id="{0D19D258-4214-4024-80B4-AAA6002FCAF9}"/>
                </a:ext>
              </a:extLst>
            </p:cNvPr>
            <p:cNvSpPr/>
            <p:nvPr/>
          </p:nvSpPr>
          <p:spPr>
            <a:xfrm>
              <a:off x="2192536" y="1766747"/>
              <a:ext cx="1156947" cy="383882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endParaRP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95D6EB28-4061-42F8-93B4-7DCFA535F299}"/>
                </a:ext>
              </a:extLst>
            </p:cNvPr>
            <p:cNvSpPr txBox="1"/>
            <p:nvPr/>
          </p:nvSpPr>
          <p:spPr>
            <a:xfrm>
              <a:off x="2457631" y="1734608"/>
              <a:ext cx="1329597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+mn-cs"/>
                </a:rPr>
                <a:t>N</a:t>
              </a:r>
              <a:r>
                <a:rPr kumimoji="0" lang="ko-KR" altLang="en-US" sz="2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+mn-cs"/>
                </a:rPr>
                <a:t>포털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3B180406-53D0-497A-86CE-E281F56EF87D}"/>
              </a:ext>
            </a:extLst>
          </p:cNvPr>
          <p:cNvGrpSpPr/>
          <p:nvPr/>
        </p:nvGrpSpPr>
        <p:grpSpPr>
          <a:xfrm>
            <a:off x="6584095" y="1675344"/>
            <a:ext cx="4687741" cy="4151295"/>
            <a:chOff x="4732484" y="1734608"/>
            <a:chExt cx="2985199" cy="4151295"/>
          </a:xfrm>
        </p:grpSpPr>
        <p:sp>
          <p:nvSpPr>
            <p:cNvPr id="102" name="사각형: 둥근 모서리 101">
              <a:extLst>
                <a:ext uri="{FF2B5EF4-FFF2-40B4-BE49-F238E27FC236}">
                  <a16:creationId xmlns:a16="http://schemas.microsoft.com/office/drawing/2014/main" id="{7EC61145-DD1A-48E9-80D6-E4A444CA20AD}"/>
                </a:ext>
              </a:extLst>
            </p:cNvPr>
            <p:cNvSpPr/>
            <p:nvPr/>
          </p:nvSpPr>
          <p:spPr>
            <a:xfrm>
              <a:off x="4732484" y="1985521"/>
              <a:ext cx="2985199" cy="3900382"/>
            </a:xfrm>
            <a:prstGeom prst="roundRect">
              <a:avLst/>
            </a:prstGeom>
            <a:noFill/>
            <a:ln w="38100">
              <a:solidFill>
                <a:srgbClr val="34A7BA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endParaRP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CC6D69AA-2919-44C0-896E-323DC6B6D415}"/>
                </a:ext>
              </a:extLst>
            </p:cNvPr>
            <p:cNvSpPr txBox="1"/>
            <p:nvPr/>
          </p:nvSpPr>
          <p:spPr>
            <a:xfrm>
              <a:off x="5059813" y="4178926"/>
              <a:ext cx="184731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endParaRPr>
            </a:p>
          </p:txBody>
        </p:sp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7641C307-3774-45E7-BF4D-86EB263A5A35}"/>
                </a:ext>
              </a:extLst>
            </p:cNvPr>
            <p:cNvSpPr/>
            <p:nvPr/>
          </p:nvSpPr>
          <p:spPr>
            <a:xfrm>
              <a:off x="5619459" y="1766747"/>
              <a:ext cx="1156947" cy="383882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D78C6A8-3CC4-4A71-98CD-C06795EA665E}"/>
                </a:ext>
              </a:extLst>
            </p:cNvPr>
            <p:cNvSpPr txBox="1"/>
            <p:nvPr/>
          </p:nvSpPr>
          <p:spPr>
            <a:xfrm>
              <a:off x="5917447" y="1734608"/>
              <a:ext cx="1329597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+mn-cs"/>
                </a:rPr>
                <a:t>G</a:t>
              </a:r>
              <a:r>
                <a:rPr kumimoji="0" lang="ko-KR" altLang="en-US" sz="2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+mn-cs"/>
                </a:rPr>
                <a:t>포털</a:t>
              </a:r>
            </a:p>
          </p:txBody>
        </p:sp>
      </p:grpSp>
      <p:sp>
        <p:nvSpPr>
          <p:cNvPr id="49" name="슬라이드 번호 개체 틀 2">
            <a:extLst>
              <a:ext uri="{FF2B5EF4-FFF2-40B4-BE49-F238E27FC236}">
                <a16:creationId xmlns:a16="http://schemas.microsoft.com/office/drawing/2014/main" id="{5BD9EBB8-8957-4FDE-AF87-1A83A81C0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0FBB2B5-D120-49A8-824F-3F9D6329F4B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9AEB61A-2F84-459A-B94B-0AA6D39B5203}"/>
              </a:ext>
            </a:extLst>
          </p:cNvPr>
          <p:cNvSpPr txBox="1"/>
          <p:nvPr/>
        </p:nvSpPr>
        <p:spPr>
          <a:xfrm>
            <a:off x="-1" y="411836"/>
            <a:ext cx="5059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    2.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독거 노인에게 발생하는 현상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+mn-cs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0303BAD-727D-4251-B394-93F35345F906}"/>
              </a:ext>
            </a:extLst>
          </p:cNvPr>
          <p:cNvSpPr/>
          <p:nvPr/>
        </p:nvSpPr>
        <p:spPr>
          <a:xfrm>
            <a:off x="9005582" y="418002"/>
            <a:ext cx="28026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1200" cap="none" spc="0" normalizeH="0" baseline="0" noProof="0" dirty="0">
                <a:ln/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독거노인을 위한 외로움 </a:t>
            </a:r>
            <a:r>
              <a:rPr kumimoji="0" lang="ko-KR" altLang="en-US" sz="1400" b="1" i="0" u="none" strike="noStrike" kern="1200" cap="none" spc="0" normalizeH="0" baseline="0" noProof="0" dirty="0" err="1">
                <a:ln/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알리미</a:t>
            </a:r>
            <a:r>
              <a:rPr kumimoji="0" lang="ko-KR" altLang="en-US" sz="1400" b="1" i="0" u="none" strike="noStrike" kern="1200" cap="none" spc="0" normalizeH="0" baseline="0" noProof="0" dirty="0">
                <a:ln/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 </a:t>
            </a:r>
            <a:r>
              <a:rPr kumimoji="0" lang="en-US" altLang="ko-KR" sz="1400" b="1" i="0" u="none" strike="noStrike" kern="1200" cap="none" spc="0" normalizeH="0" baseline="0" noProof="0" dirty="0">
                <a:ln/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IoT</a:t>
            </a:r>
            <a:endParaRPr kumimoji="0" lang="ko-KR" altLang="en-US" sz="1400" b="1" i="0" u="none" strike="noStrike" kern="1200" cap="none" spc="0" normalizeH="0" baseline="0" noProof="0" dirty="0">
              <a:ln/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라운드 Bold" panose="020B0600000101010101" charset="-127"/>
              <a:ea typeface="나눔스퀘어라운드 Bold" panose="020B0600000101010101" charset="-127"/>
              <a:cs typeface="Malgun Gothic"/>
              <a:sym typeface="Malgun Gothic"/>
            </a:endParaRPr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2AFFEFA6-F117-4600-B883-A6850913281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0" t="10123" r="19204" b="23793"/>
          <a:stretch/>
        </p:blipFill>
        <p:spPr>
          <a:xfrm>
            <a:off x="6877049" y="2167788"/>
            <a:ext cx="4181475" cy="3448544"/>
          </a:xfrm>
          <a:prstGeom prst="rect">
            <a:avLst/>
          </a:prstGeom>
        </p:spPr>
      </p:pic>
      <p:pic>
        <p:nvPicPr>
          <p:cNvPr id="10" name="그림 9" descr="스크린샷이(가) 표시된 사진&#10;&#10;자동 생성된 설명">
            <a:extLst>
              <a:ext uri="{FF2B5EF4-FFF2-40B4-BE49-F238E27FC236}">
                <a16:creationId xmlns:a16="http://schemas.microsoft.com/office/drawing/2014/main" id="{CC78FD5D-65D7-4BCF-9844-C2FB399D9A2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06" r="25450" b="17104"/>
          <a:stretch/>
        </p:blipFill>
        <p:spPr>
          <a:xfrm>
            <a:off x="1640870" y="2173433"/>
            <a:ext cx="4055651" cy="344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732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1" name="Google Shape;211;p20"/>
          <p:cNvCxnSpPr/>
          <p:nvPr/>
        </p:nvCxnSpPr>
        <p:spPr>
          <a:xfrm>
            <a:off x="0" y="798976"/>
            <a:ext cx="12192000" cy="0"/>
          </a:xfrm>
          <a:prstGeom prst="straightConnector1">
            <a:avLst/>
          </a:prstGeom>
          <a:noFill/>
          <a:ln w="38100" cap="flat" cmpd="sng">
            <a:solidFill>
              <a:srgbClr val="1A3D68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13" name="Google Shape;213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161" y="28830"/>
            <a:ext cx="1581709" cy="462235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9B0222BF-056D-4AD5-8FD2-5F4D3BB398E1}"/>
              </a:ext>
            </a:extLst>
          </p:cNvPr>
          <p:cNvSpPr txBox="1"/>
          <p:nvPr/>
        </p:nvSpPr>
        <p:spPr>
          <a:xfrm>
            <a:off x="-1" y="411836"/>
            <a:ext cx="5059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2. </a:t>
            </a:r>
            <a:r>
              <a:rPr lang="ko-KR" altLang="en-US" sz="2000" dirty="0">
                <a:solidFill>
                  <a:srgbClr val="3F3F3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독거 노인에게 발생하는 현상</a:t>
            </a:r>
          </a:p>
          <a:p>
            <a:endParaRPr lang="ko-KR" altLang="en-US" sz="2000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C6DF949-E4B1-4B19-B643-F8A00308AED9}"/>
              </a:ext>
            </a:extLst>
          </p:cNvPr>
          <p:cNvSpPr txBox="1"/>
          <p:nvPr/>
        </p:nvSpPr>
        <p:spPr>
          <a:xfrm>
            <a:off x="7387990" y="2375331"/>
            <a:ext cx="36419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고독사 사망자수는 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5</a:t>
            </a:r>
            <a:r>
              <a: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년사이에 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</a:t>
            </a:r>
            <a:r>
              <a: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배 이상 증가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DAF42D08-28DA-4E34-94AF-F173BD2FF646}"/>
              </a:ext>
            </a:extLst>
          </p:cNvPr>
          <p:cNvSpPr/>
          <p:nvPr/>
        </p:nvSpPr>
        <p:spPr>
          <a:xfrm>
            <a:off x="7365442" y="2425425"/>
            <a:ext cx="224751" cy="246805"/>
          </a:xfrm>
          <a:prstGeom prst="rect">
            <a:avLst/>
          </a:prstGeom>
          <a:solidFill>
            <a:srgbClr val="27457B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9" name="슬라이드 번호 개체 틀 2">
            <a:extLst>
              <a:ext uri="{FF2B5EF4-FFF2-40B4-BE49-F238E27FC236}">
                <a16:creationId xmlns:a16="http://schemas.microsoft.com/office/drawing/2014/main" id="{5BD9EBB8-8957-4FDE-AF87-1A83A81C0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fld id="{40FBB2B5-D120-49A8-824F-3F9D6329F4B7}" type="slidenum"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6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3014296E-41CD-4939-990E-BBA13F1524C5}"/>
              </a:ext>
            </a:extLst>
          </p:cNvPr>
          <p:cNvSpPr/>
          <p:nvPr/>
        </p:nvSpPr>
        <p:spPr>
          <a:xfrm>
            <a:off x="9005582" y="418002"/>
            <a:ext cx="28026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독거노인을 위한 외로움 </a:t>
            </a:r>
            <a:r>
              <a:rPr lang="ko-KR" altLang="en-US" sz="1400" b="1" dirty="0" err="1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알리미</a:t>
            </a:r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 </a:t>
            </a:r>
            <a:r>
              <a:rPr lang="en-US" altLang="ko-KR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IoT</a:t>
            </a:r>
            <a:endParaRPr lang="ko-KR" altLang="en-US" sz="1400" b="1" dirty="0">
              <a:ln/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charset="-127"/>
              <a:ea typeface="나눔스퀘어라운드 Bold" panose="020B0600000101010101" charset="-127"/>
              <a:cs typeface="Malgun Gothic"/>
              <a:sym typeface="Malgun Gothic"/>
            </a:endParaRPr>
          </a:p>
        </p:txBody>
      </p:sp>
      <p:pic>
        <p:nvPicPr>
          <p:cNvPr id="29" name="내용 개체 틀 7" descr="스크린샷이(가) 표시된 사진&#10;&#10;자동 생성된 설명">
            <a:extLst>
              <a:ext uri="{FF2B5EF4-FFF2-40B4-BE49-F238E27FC236}">
                <a16:creationId xmlns:a16="http://schemas.microsoft.com/office/drawing/2014/main" id="{DEC8448E-6EF3-46B1-8A93-51AD29398E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76" y="2073020"/>
            <a:ext cx="7197140" cy="3580577"/>
          </a:xfrm>
          <a:prstGeom prst="rect">
            <a:avLst/>
          </a:prstGeom>
          <a:noFill/>
        </p:spPr>
      </p:pic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02DD568D-3E99-465C-949C-C935C0EF8E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89693" y="3827054"/>
            <a:ext cx="2897482" cy="1695974"/>
          </a:xfrm>
        </p:spPr>
        <p:txBody>
          <a:bodyPr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ko-KR" altLang="en-US" sz="2400" b="1" dirty="0">
                <a:ln w="6600">
                  <a:solidFill>
                    <a:schemeClr val="accent1"/>
                  </a:solidFill>
                  <a:prstDash val="solid"/>
                </a:ln>
              </a:rPr>
              <a:t>고독사는 심각한 사회문제로 대두되고 있다</a:t>
            </a:r>
            <a:r>
              <a:rPr lang="en-US" altLang="ko-KR" sz="2400" b="1" dirty="0">
                <a:ln w="6600">
                  <a:solidFill>
                    <a:schemeClr val="accent1"/>
                  </a:solidFill>
                  <a:prstDash val="solid"/>
                </a:ln>
              </a:rPr>
              <a:t>.</a:t>
            </a:r>
          </a:p>
        </p:txBody>
      </p:sp>
      <p:sp>
        <p:nvSpPr>
          <p:cNvPr id="31" name="화살표: 오른쪽 30">
            <a:extLst>
              <a:ext uri="{FF2B5EF4-FFF2-40B4-BE49-F238E27FC236}">
                <a16:creationId xmlns:a16="http://schemas.microsoft.com/office/drawing/2014/main" id="{BDBCAFE0-65BE-435A-884C-0E536CF0EE60}"/>
              </a:ext>
            </a:extLst>
          </p:cNvPr>
          <p:cNvSpPr/>
          <p:nvPr/>
        </p:nvSpPr>
        <p:spPr>
          <a:xfrm>
            <a:off x="7477817" y="3874679"/>
            <a:ext cx="1275127" cy="889233"/>
          </a:xfrm>
          <a:prstGeom prst="rightArrow">
            <a:avLst>
              <a:gd name="adj1" fmla="val 46226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48218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1" name="Google Shape;211;p20"/>
          <p:cNvCxnSpPr/>
          <p:nvPr/>
        </p:nvCxnSpPr>
        <p:spPr>
          <a:xfrm>
            <a:off x="0" y="798976"/>
            <a:ext cx="12192000" cy="0"/>
          </a:xfrm>
          <a:prstGeom prst="straightConnector1">
            <a:avLst/>
          </a:prstGeom>
          <a:noFill/>
          <a:ln w="38100" cap="flat" cmpd="sng">
            <a:solidFill>
              <a:srgbClr val="1A3D68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13" name="Google Shape;213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161" y="28830"/>
            <a:ext cx="1581709" cy="462235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9B0222BF-056D-4AD5-8FD2-5F4D3BB398E1}"/>
              </a:ext>
            </a:extLst>
          </p:cNvPr>
          <p:cNvSpPr txBox="1"/>
          <p:nvPr/>
        </p:nvSpPr>
        <p:spPr>
          <a:xfrm>
            <a:off x="-1" y="411836"/>
            <a:ext cx="5059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2. </a:t>
            </a:r>
            <a:r>
              <a:rPr lang="ko-KR" altLang="en-US" sz="2000" dirty="0">
                <a:solidFill>
                  <a:srgbClr val="3F3F3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독거 노인에게 발생하는 현상</a:t>
            </a:r>
          </a:p>
          <a:p>
            <a:endParaRPr lang="ko-KR" altLang="en-US" sz="2000" b="1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DAF42D08-28DA-4E34-94AF-F173BD2FF646}"/>
              </a:ext>
            </a:extLst>
          </p:cNvPr>
          <p:cNvSpPr/>
          <p:nvPr/>
        </p:nvSpPr>
        <p:spPr>
          <a:xfrm>
            <a:off x="7365442" y="2425425"/>
            <a:ext cx="224751" cy="246805"/>
          </a:xfrm>
          <a:prstGeom prst="rect">
            <a:avLst/>
          </a:prstGeom>
          <a:solidFill>
            <a:srgbClr val="27457B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9" name="슬라이드 번호 개체 틀 2">
            <a:extLst>
              <a:ext uri="{FF2B5EF4-FFF2-40B4-BE49-F238E27FC236}">
                <a16:creationId xmlns:a16="http://schemas.microsoft.com/office/drawing/2014/main" id="{5BD9EBB8-8957-4FDE-AF87-1A83A81C0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fld id="{40FBB2B5-D120-49A8-824F-3F9D6329F4B7}" type="slidenum"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7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3014296E-41CD-4939-990E-BBA13F1524C5}"/>
              </a:ext>
            </a:extLst>
          </p:cNvPr>
          <p:cNvSpPr/>
          <p:nvPr/>
        </p:nvSpPr>
        <p:spPr>
          <a:xfrm>
            <a:off x="9005582" y="418002"/>
            <a:ext cx="28026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독거노인을 위한 외로움 </a:t>
            </a:r>
            <a:r>
              <a:rPr lang="ko-KR" altLang="en-US" sz="1400" b="1" dirty="0" err="1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알리미</a:t>
            </a:r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 </a:t>
            </a:r>
            <a:r>
              <a:rPr lang="en-US" altLang="ko-KR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IoT</a:t>
            </a:r>
            <a:endParaRPr lang="ko-KR" altLang="en-US" sz="1400" b="1" dirty="0">
              <a:ln/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charset="-127"/>
              <a:ea typeface="나눔스퀘어라운드 Bold" panose="020B0600000101010101" charset="-127"/>
              <a:cs typeface="Malgun Gothic"/>
              <a:sym typeface="Malgun Gothic"/>
            </a:endParaRP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02DD568D-3E99-465C-949C-C935C0EF8E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85338" y="5817083"/>
            <a:ext cx="8206662" cy="858354"/>
          </a:xfrm>
        </p:spPr>
        <p:txBody>
          <a:bodyPr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marL="0" indent="0">
              <a:buNone/>
            </a:pPr>
            <a:r>
              <a:rPr lang="ko-KR" altLang="en-US" sz="2400" b="1" dirty="0">
                <a:ln w="66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</a:rPr>
              <a:t>고독사 예방 </a:t>
            </a:r>
            <a:r>
              <a:rPr lang="en-US" altLang="ko-KR" sz="2400" b="1" dirty="0">
                <a:ln w="66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</a:rPr>
              <a:t>IoT</a:t>
            </a:r>
            <a:r>
              <a:rPr lang="ko-KR" altLang="en-US" sz="2400" b="1" dirty="0">
                <a:ln w="66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</a:rPr>
              <a:t>를 개발하여 인력 효율성 증대</a:t>
            </a:r>
            <a:r>
              <a:rPr lang="en-US" altLang="ko-KR" sz="2400" b="1" dirty="0">
                <a:ln w="6600">
                  <a:solidFill>
                    <a:schemeClr val="accent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</a:rPr>
              <a:t>!!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B80D4D1-D6BC-4008-B257-92E88BF0E6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779" y="1590439"/>
            <a:ext cx="7106642" cy="181000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057C38E-0595-40DF-AA8A-9C08D1F95D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21" y="3347901"/>
            <a:ext cx="7401958" cy="2124371"/>
          </a:xfrm>
          <a:prstGeom prst="rect">
            <a:avLst/>
          </a:prstGeom>
        </p:spPr>
      </p:pic>
      <p:sp>
        <p:nvSpPr>
          <p:cNvPr id="6" name="화살표: 줄무늬가 있는 오른쪽 5">
            <a:extLst>
              <a:ext uri="{FF2B5EF4-FFF2-40B4-BE49-F238E27FC236}">
                <a16:creationId xmlns:a16="http://schemas.microsoft.com/office/drawing/2014/main" id="{A2DA7EB3-0792-4528-A34C-049BA531DBD7}"/>
              </a:ext>
            </a:extLst>
          </p:cNvPr>
          <p:cNvSpPr/>
          <p:nvPr/>
        </p:nvSpPr>
        <p:spPr>
          <a:xfrm>
            <a:off x="1356438" y="5720886"/>
            <a:ext cx="2628900" cy="676275"/>
          </a:xfrm>
          <a:prstGeom prst="stripedRightArrow">
            <a:avLst>
              <a:gd name="adj1" fmla="val 52817"/>
              <a:gd name="adj2" fmla="val 50000"/>
            </a:avLst>
          </a:prstGeom>
          <a:solidFill>
            <a:schemeClr val="accent2">
              <a:lumMod val="7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7CDE29-4148-4376-9C64-65FF06D7DE3F}"/>
              </a:ext>
            </a:extLst>
          </p:cNvPr>
          <p:cNvSpPr txBox="1"/>
          <p:nvPr/>
        </p:nvSpPr>
        <p:spPr>
          <a:xfrm>
            <a:off x="8318283" y="2958618"/>
            <a:ext cx="33455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+mn-cs"/>
            </a:endParaRPr>
          </a:p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고독사 지킴이단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1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천여명이 직접 방문해서 고독사 예방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892161-14D2-4EC5-8E14-748D25581FD5}"/>
              </a:ext>
            </a:extLst>
          </p:cNvPr>
          <p:cNvSpPr txBox="1"/>
          <p:nvPr/>
        </p:nvSpPr>
        <p:spPr>
          <a:xfrm>
            <a:off x="8009337" y="2758520"/>
            <a:ext cx="24891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현재 프로세스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27457B"/>
              </a:solidFill>
              <a:effectLst/>
              <a:uLnTx/>
              <a:uFillTx/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+mn-cs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3083CA6-BBCE-4C9D-A0F2-E3CA774978B9}"/>
              </a:ext>
            </a:extLst>
          </p:cNvPr>
          <p:cNvSpPr/>
          <p:nvPr/>
        </p:nvSpPr>
        <p:spPr>
          <a:xfrm>
            <a:off x="8665208" y="3881948"/>
            <a:ext cx="246253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ko-KR" alt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비효율적</a:t>
            </a:r>
            <a:r>
              <a:rPr lang="en-US" altLang="ko-KR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450166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2">
            <a:extLst>
              <a:ext uri="{FF2B5EF4-FFF2-40B4-BE49-F238E27FC236}">
                <a16:creationId xmlns:a16="http://schemas.microsoft.com/office/drawing/2014/main" id="{F3D4B516-C1B2-4BD8-816A-C1F35D839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fld id="{40FBB2B5-D120-49A8-824F-3F9D6329F4B7}" type="slidenum"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8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12BEECD-7DF7-4068-927F-3D45DB2D0723}"/>
              </a:ext>
            </a:extLst>
          </p:cNvPr>
          <p:cNvSpPr/>
          <p:nvPr/>
        </p:nvSpPr>
        <p:spPr>
          <a:xfrm>
            <a:off x="4641402" y="1144124"/>
            <a:ext cx="290919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ko-KR" sz="3200" dirty="0">
                <a:solidFill>
                  <a:srgbClr val="1A3D68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Team </a:t>
            </a:r>
            <a:r>
              <a:rPr lang="ko-KR" altLang="en-US" sz="3200" dirty="0">
                <a:solidFill>
                  <a:srgbClr val="1A3D68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깡통코딩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BB7A411-5361-4FB7-A402-956CE38DD153}"/>
              </a:ext>
            </a:extLst>
          </p:cNvPr>
          <p:cNvCxnSpPr>
            <a:cxnSpLocks/>
          </p:cNvCxnSpPr>
          <p:nvPr/>
        </p:nvCxnSpPr>
        <p:spPr>
          <a:xfrm>
            <a:off x="4728341" y="1728899"/>
            <a:ext cx="2735316" cy="0"/>
          </a:xfrm>
          <a:prstGeom prst="line">
            <a:avLst/>
          </a:prstGeom>
          <a:ln w="28575">
            <a:solidFill>
              <a:srgbClr val="213B69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oogle Shape;226;p21">
            <a:extLst>
              <a:ext uri="{FF2B5EF4-FFF2-40B4-BE49-F238E27FC236}">
                <a16:creationId xmlns:a16="http://schemas.microsoft.com/office/drawing/2014/main" id="{D1960B49-114C-4B95-8B49-BC5360F90EA3}"/>
              </a:ext>
            </a:extLst>
          </p:cNvPr>
          <p:cNvSpPr/>
          <p:nvPr/>
        </p:nvSpPr>
        <p:spPr>
          <a:xfrm>
            <a:off x="4398338" y="3308542"/>
            <a:ext cx="3778500" cy="20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AutoNum type="arabicPeriod"/>
            </a:pPr>
            <a:r>
              <a:rPr lang="ko-KR" altLang="en-US" sz="1800" dirty="0">
                <a:solidFill>
                  <a:srgbClr val="3F3F3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목표</a:t>
            </a:r>
            <a:endParaRPr sz="1800" dirty="0">
              <a:solidFill>
                <a:srgbClr val="3F3F3F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AutoNum type="arabicPeriod"/>
            </a:pPr>
            <a:r>
              <a:rPr lang="ko-KR" altLang="en-US" dirty="0">
                <a:solidFill>
                  <a:srgbClr val="3F3F3F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추진 내용과 범위</a:t>
            </a:r>
            <a:endParaRPr lang="en-US" altLang="ko-KR" dirty="0">
              <a:solidFill>
                <a:srgbClr val="3F3F3F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18" name="Google Shape;106;p14">
            <a:extLst>
              <a:ext uri="{FF2B5EF4-FFF2-40B4-BE49-F238E27FC236}">
                <a16:creationId xmlns:a16="http://schemas.microsoft.com/office/drawing/2014/main" id="{9D0FBEC3-8BA6-4732-AD94-44C6B9F07EC0}"/>
              </a:ext>
            </a:extLst>
          </p:cNvPr>
          <p:cNvGrpSpPr/>
          <p:nvPr/>
        </p:nvGrpSpPr>
        <p:grpSpPr>
          <a:xfrm>
            <a:off x="4520423" y="2588434"/>
            <a:ext cx="3149396" cy="605920"/>
            <a:chOff x="786181" y="2139729"/>
            <a:chExt cx="3189888" cy="605920"/>
          </a:xfrm>
        </p:grpSpPr>
        <p:sp>
          <p:nvSpPr>
            <p:cNvPr id="19" name="Google Shape;107;p14">
              <a:extLst>
                <a:ext uri="{FF2B5EF4-FFF2-40B4-BE49-F238E27FC236}">
                  <a16:creationId xmlns:a16="http://schemas.microsoft.com/office/drawing/2014/main" id="{1065214B-F6BF-40C0-A9D7-6E12A4E51EA0}"/>
                </a:ext>
              </a:extLst>
            </p:cNvPr>
            <p:cNvSpPr/>
            <p:nvPr/>
          </p:nvSpPr>
          <p:spPr>
            <a:xfrm>
              <a:off x="933656" y="2232006"/>
              <a:ext cx="3042413" cy="458109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20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개발 추진 내용과 범위</a:t>
              </a:r>
              <a:endParaRPr sz="20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20" name="Google Shape;108;p14">
              <a:extLst>
                <a:ext uri="{FF2B5EF4-FFF2-40B4-BE49-F238E27FC236}">
                  <a16:creationId xmlns:a16="http://schemas.microsoft.com/office/drawing/2014/main" id="{3DC7B599-76B6-4CC7-BA92-DFD3C6DE9711}"/>
                </a:ext>
              </a:extLst>
            </p:cNvPr>
            <p:cNvSpPr/>
            <p:nvPr/>
          </p:nvSpPr>
          <p:spPr>
            <a:xfrm>
              <a:off x="786181" y="2139729"/>
              <a:ext cx="605920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400" dirty="0" err="1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Ⅱ</a:t>
              </a:r>
              <a:endParaRPr sz="24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07343A21-D561-438E-8046-9497702DC571}"/>
              </a:ext>
            </a:extLst>
          </p:cNvPr>
          <p:cNvSpPr txBox="1"/>
          <p:nvPr/>
        </p:nvSpPr>
        <p:spPr>
          <a:xfrm>
            <a:off x="-1" y="411836"/>
            <a:ext cx="43255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1. </a:t>
            </a:r>
            <a:r>
              <a:rPr lang="ko-KR" altLang="en-US" sz="20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목표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E3D7933-4422-4B16-ACFD-131470D5E912}"/>
              </a:ext>
            </a:extLst>
          </p:cNvPr>
          <p:cNvSpPr txBox="1"/>
          <p:nvPr/>
        </p:nvSpPr>
        <p:spPr>
          <a:xfrm>
            <a:off x="916579" y="1682150"/>
            <a:ext cx="77052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라즈베리파이를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이용한 지문인식 </a:t>
            </a:r>
            <a:r>
              <a:rPr lang="ko-KR" altLang="en-US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도어락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IoT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카메라 모듈을 이용한 실시간 영상촬영 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IoT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지문인식 </a:t>
            </a:r>
            <a:r>
              <a:rPr lang="ko-KR" altLang="en-US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도어락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IoT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와 실시간 영상촬영 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IoT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연동한 웹서버 구축</a:t>
            </a: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IoT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를 제어할 있는 외로움 </a:t>
            </a:r>
            <a:r>
              <a:rPr lang="ko-KR" altLang="en-US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알리미</a:t>
            </a:r>
            <a:r>
              <a:rPr lang="ko-KR" altLang="en-US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애플리케이션 개발</a:t>
            </a:r>
            <a:endParaRPr lang="en-US" altLang="ko-KR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0E53034-572B-4A61-B52D-1062B9063F63}"/>
              </a:ext>
            </a:extLst>
          </p:cNvPr>
          <p:cNvSpPr txBox="1"/>
          <p:nvPr/>
        </p:nvSpPr>
        <p:spPr>
          <a:xfrm>
            <a:off x="638601" y="1282040"/>
            <a:ext cx="24891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27457B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개발 목표</a:t>
            </a:r>
          </a:p>
        </p:txBody>
      </p:sp>
      <p:sp>
        <p:nvSpPr>
          <p:cNvPr id="30" name="슬라이드 번호 개체 틀 2">
            <a:extLst>
              <a:ext uri="{FF2B5EF4-FFF2-40B4-BE49-F238E27FC236}">
                <a16:creationId xmlns:a16="http://schemas.microsoft.com/office/drawing/2014/main" id="{609B4F22-A216-4FAA-9E91-BA0ADC043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6612" y="6492875"/>
            <a:ext cx="2743200" cy="365125"/>
          </a:xfrm>
        </p:spPr>
        <p:txBody>
          <a:bodyPr/>
          <a:lstStyle/>
          <a:p>
            <a:fld id="{40FBB2B5-D120-49A8-824F-3F9D6329F4B7}" type="slidenum">
              <a:rPr lang="ko-KR" altLang="en-US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9</a:t>
            </a:fld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050F32F-DCED-4EB1-A474-3937F90DE277}"/>
              </a:ext>
            </a:extLst>
          </p:cNvPr>
          <p:cNvSpPr/>
          <p:nvPr/>
        </p:nvSpPr>
        <p:spPr>
          <a:xfrm>
            <a:off x="9005582" y="418002"/>
            <a:ext cx="28026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독거노인을 위한 외로움 </a:t>
            </a:r>
            <a:r>
              <a:rPr lang="ko-KR" altLang="en-US" sz="1400" b="1" dirty="0" err="1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알리미</a:t>
            </a:r>
            <a:r>
              <a:rPr lang="ko-KR" altLang="en-US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 </a:t>
            </a:r>
            <a:r>
              <a:rPr lang="en-US" altLang="ko-KR" sz="1400" b="1" dirty="0">
                <a:ln/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Bold" panose="020B0600000101010101" charset="-127"/>
                <a:ea typeface="나눔스퀘어라운드 Bold" panose="020B0600000101010101" charset="-127"/>
                <a:cs typeface="Malgun Gothic"/>
                <a:sym typeface="Malgun Gothic"/>
              </a:rPr>
              <a:t>IoT</a:t>
            </a:r>
            <a:endParaRPr lang="ko-KR" altLang="en-US" sz="1400" b="1" dirty="0">
              <a:ln/>
              <a:solidFill>
                <a:schemeClr val="tx1">
                  <a:lumMod val="85000"/>
                  <a:lumOff val="15000"/>
                </a:schemeClr>
              </a:solidFill>
              <a:latin typeface="나눔스퀘어라운드 Bold" panose="020B0600000101010101" charset="-127"/>
              <a:ea typeface="나눔스퀘어라운드 Bold" panose="020B0600000101010101" charset="-127"/>
              <a:cs typeface="Malgun Gothic"/>
              <a:sym typeface="Malgun Gothic"/>
            </a:endParaRPr>
          </a:p>
        </p:txBody>
      </p:sp>
      <p:cxnSp>
        <p:nvCxnSpPr>
          <p:cNvPr id="36" name="Google Shape;211;p20">
            <a:extLst>
              <a:ext uri="{FF2B5EF4-FFF2-40B4-BE49-F238E27FC236}">
                <a16:creationId xmlns:a16="http://schemas.microsoft.com/office/drawing/2014/main" id="{505B3FD5-6054-49B5-91E6-20C2F98DB902}"/>
              </a:ext>
            </a:extLst>
          </p:cNvPr>
          <p:cNvCxnSpPr/>
          <p:nvPr/>
        </p:nvCxnSpPr>
        <p:spPr>
          <a:xfrm>
            <a:off x="0" y="798976"/>
            <a:ext cx="12192000" cy="0"/>
          </a:xfrm>
          <a:prstGeom prst="straightConnector1">
            <a:avLst/>
          </a:prstGeom>
          <a:noFill/>
          <a:ln w="38100" cap="flat" cmpd="sng">
            <a:solidFill>
              <a:srgbClr val="1A3D68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46" name="Google Shape;106;p14">
            <a:extLst>
              <a:ext uri="{FF2B5EF4-FFF2-40B4-BE49-F238E27FC236}">
                <a16:creationId xmlns:a16="http://schemas.microsoft.com/office/drawing/2014/main" id="{ED7AD155-5BA3-43EB-9A63-8E1493672D11}"/>
              </a:ext>
            </a:extLst>
          </p:cNvPr>
          <p:cNvGrpSpPr/>
          <p:nvPr/>
        </p:nvGrpSpPr>
        <p:grpSpPr>
          <a:xfrm>
            <a:off x="65278" y="45685"/>
            <a:ext cx="1873770" cy="366151"/>
            <a:chOff x="786181" y="2139729"/>
            <a:chExt cx="3203212" cy="605920"/>
          </a:xfrm>
        </p:grpSpPr>
        <p:sp>
          <p:nvSpPr>
            <p:cNvPr id="47" name="Google Shape;107;p14">
              <a:extLst>
                <a:ext uri="{FF2B5EF4-FFF2-40B4-BE49-F238E27FC236}">
                  <a16:creationId xmlns:a16="http://schemas.microsoft.com/office/drawing/2014/main" id="{215B22B3-4C40-403C-BDD3-237EBC59CE5F}"/>
                </a:ext>
              </a:extLst>
            </p:cNvPr>
            <p:cNvSpPr/>
            <p:nvPr/>
          </p:nvSpPr>
          <p:spPr>
            <a:xfrm>
              <a:off x="933656" y="2232004"/>
              <a:ext cx="3055737" cy="458108"/>
            </a:xfrm>
            <a:prstGeom prst="rect">
              <a:avLst/>
            </a:prstGeom>
            <a:solidFill>
              <a:srgbClr val="1A3D68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200" b="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개발 추진 내용과 범위</a:t>
              </a:r>
              <a:endParaRPr sz="1200" b="1" dirty="0">
                <a:solidFill>
                  <a:schemeClr val="bg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48" name="Google Shape;108;p14">
              <a:extLst>
                <a:ext uri="{FF2B5EF4-FFF2-40B4-BE49-F238E27FC236}">
                  <a16:creationId xmlns:a16="http://schemas.microsoft.com/office/drawing/2014/main" id="{11FC58A5-34D7-4A36-BBF0-18F8CC3534B7}"/>
                </a:ext>
              </a:extLst>
            </p:cNvPr>
            <p:cNvSpPr/>
            <p:nvPr/>
          </p:nvSpPr>
          <p:spPr>
            <a:xfrm>
              <a:off x="786181" y="2139729"/>
              <a:ext cx="605921" cy="605920"/>
            </a:xfrm>
            <a:prstGeom prst="ellipse">
              <a:avLst/>
            </a:prstGeom>
            <a:solidFill>
              <a:srgbClr val="1A3D68"/>
            </a:solidFill>
            <a:ln w="12700" cap="flat" cmpd="sng">
              <a:solidFill>
                <a:srgbClr val="1A3D68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 dirty="0" err="1">
                  <a:solidFill>
                    <a:schemeClr val="lt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Malgun Gothic"/>
                  <a:sym typeface="Malgun Gothic"/>
                </a:rPr>
                <a:t>Ⅱ</a:t>
              </a:r>
              <a:endParaRPr sz="1100" dirty="0">
                <a:solidFill>
                  <a:schemeClr val="lt1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Malgun Gothic"/>
                <a:sym typeface="Malgun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2374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5428</TotalTime>
  <Words>850</Words>
  <Application>Microsoft Office PowerPoint</Application>
  <PresentationFormat>와이드스크린</PresentationFormat>
  <Paragraphs>233</Paragraphs>
  <Slides>26</Slides>
  <Notes>26</Notes>
  <HiddenSlides>0</HiddenSlides>
  <MMClips>5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2" baseType="lpstr">
      <vt:lpstr>Arial</vt:lpstr>
      <vt:lpstr>맑은 고딕</vt:lpstr>
      <vt:lpstr>Wingdings</vt:lpstr>
      <vt:lpstr>나눔스퀘어라운드 Bold</vt:lpstr>
      <vt:lpstr>나눔바른고딕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kimminjeong</dc:creator>
  <cp:lastModifiedBy>Jinwoo Do</cp:lastModifiedBy>
  <cp:revision>335</cp:revision>
  <dcterms:created xsi:type="dcterms:W3CDTF">2019-10-11T06:53:14Z</dcterms:created>
  <dcterms:modified xsi:type="dcterms:W3CDTF">2019-12-22T06:41:02Z</dcterms:modified>
</cp:coreProperties>
</file>

<file path=docProps/thumbnail.jpeg>
</file>